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5" r:id="rId33"/>
    <p:sldId id="287" r:id="rId34"/>
    <p:sldId id="288" r:id="rId35"/>
    <p:sldId id="289" r:id="rId36"/>
    <p:sldId id="290" r:id="rId37"/>
    <p:sldId id="291" r:id="rId38"/>
    <p:sldId id="292" r:id="rId39"/>
    <p:sldId id="293" r:id="rId40"/>
    <p:sldId id="294" r:id="rId41"/>
  </p:sldIdLst>
  <p:sldSz cx="9144000" cy="5143500" type="screen16x9"/>
  <p:notesSz cx="6858000" cy="9144000"/>
  <p:embeddedFontLst>
    <p:embeddedFont>
      <p:font typeface="Average" panose="020B0604020202020204" charset="0"/>
      <p:regular r:id="rId43"/>
    </p:embeddedFont>
    <p:embeddedFont>
      <p:font typeface="Comfortaa" panose="00000500000000000000" pitchFamily="2" charset="0"/>
      <p:regular r:id="rId44"/>
      <p:bold r:id="rId45"/>
    </p:embeddedFont>
    <p:embeddedFont>
      <p:font typeface="Oswald" panose="00000500000000000000" pitchFamily="2" charset="0"/>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179fc731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2179fc73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ad393bb5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ad393bb5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ad393bb5d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ad393bb5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ad393bb5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1ad393bb5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ad393bb5d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ad393bb5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35cbedd9c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35cbedd9c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35cbedd9c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35cbedd9c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35cbedd9c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35cbedd9c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ad393bb5d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1ad393bb5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ad393bb5d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1ad393bb5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35cbedd9c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235cbedd9c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ad393bb5d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1ad393bb5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ad393bb5d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1ad393bb5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ad393bb5d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1ad393bb5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ad393bb5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1ad393bb5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ad393bb5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ad393bb5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ad393bb5d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ad393bb5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ad393bb5d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ad393bb5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ad393bb5d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ad393bb5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ad393bb5d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1ad393bb5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ad393bb5d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ad393bb5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ad393bb5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ad393bb5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1ad393bb5d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1ad393bb5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ad393bb5d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1ad393bb5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ad393bb5d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1ad393bb5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ad393bb5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ad393bb5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ad393bb5d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ad393bb5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ad393bb5d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1ad393bb5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ad393bb5d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1ad393bb5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ad393bb5d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1ad393bb5d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ad393bb5d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1ad393bb5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235cbedd9c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235cbedd9c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235cbedd9c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235cbedd9c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235cbedd9c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235cbedd9c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35cbedd9c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35cbedd9c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ad393bb5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ad393bb5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1ad393bb5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1ad393bb5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ad393bb5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ad393bb5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firebase.google.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firebase.google.com/?hl=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hyperlink" Target="https://www.udemy.com/course/firebase-fundamental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hyperlink" Target="https://www.udemy.com/course/create-a-crud-application-with-ionic-3-and-firebas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channel/UCP4bf6IHJJQehibu6ai__cg"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s://cloud.google.com/security/compliance/iso-27018?hl=es" TargetMode="External"/><Relationship Id="rId3" Type="http://schemas.openxmlformats.org/officeDocument/2006/relationships/hyperlink" Target="https://firebase.google.com/downloads/gdpr/MAY2021_Firebase_ISO_27001.pdf?hl=es" TargetMode="External"/><Relationship Id="rId7" Type="http://schemas.openxmlformats.org/officeDocument/2006/relationships/hyperlink" Target="https://cloud.google.com/security/compliance/iso-27017?hl=e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firebase.google.com/downloads/gdpr/JUNE2021_Firebase_SOC3_Report.pdf?hl=es" TargetMode="External"/><Relationship Id="rId5" Type="http://schemas.openxmlformats.org/officeDocument/2006/relationships/hyperlink" Target="https://www.aicpa.org/InterestAreas/FRC/AssuranceAdvisoryServices/Pages/AICPASOC2Report.aspx" TargetMode="External"/><Relationship Id="rId4" Type="http://schemas.openxmlformats.org/officeDocument/2006/relationships/hyperlink" Target="https://www.aicpa.org/InterestAreas/FRC/AssuranceAdvisoryServices/Pages/AICPASOC1Report.aspx" TargetMode="External"/><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firebase.google.com/?hl=es-419"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subTitle" idx="1"/>
          </p:nvPr>
        </p:nvSpPr>
        <p:spPr>
          <a:xfrm>
            <a:off x="473550" y="3150775"/>
            <a:ext cx="8123100" cy="1689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419" b="1">
                <a:solidFill>
                  <a:schemeClr val="dk1"/>
                </a:solidFill>
              </a:rPr>
              <a:t>Negocios Electronicos y Desarrollo Web</a:t>
            </a:r>
            <a:endParaRPr b="1">
              <a:solidFill>
                <a:schemeClr val="dk1"/>
              </a:solidFill>
            </a:endParaRPr>
          </a:p>
          <a:p>
            <a:pPr marL="0" lvl="0" indent="0" algn="l" rtl="0">
              <a:spcBef>
                <a:spcPts val="0"/>
              </a:spcBef>
              <a:spcAft>
                <a:spcPts val="0"/>
              </a:spcAft>
              <a:buNone/>
            </a:pPr>
            <a:r>
              <a:rPr lang="es-419" b="1">
                <a:solidFill>
                  <a:schemeClr val="dk1"/>
                </a:solidFill>
              </a:rPr>
              <a:t>Equipo I:</a:t>
            </a:r>
            <a:endParaRPr b="1">
              <a:solidFill>
                <a:schemeClr val="dk1"/>
              </a:solidFill>
            </a:endParaRPr>
          </a:p>
          <a:p>
            <a:pPr marL="0" lvl="0" indent="0" algn="l" rtl="0">
              <a:spcBef>
                <a:spcPts val="0"/>
              </a:spcBef>
              <a:spcAft>
                <a:spcPts val="0"/>
              </a:spcAft>
              <a:buNone/>
            </a:pPr>
            <a:r>
              <a:rPr lang="es-419" b="1">
                <a:solidFill>
                  <a:schemeClr val="dk1"/>
                </a:solidFill>
              </a:rPr>
              <a:t>Bustamante Valdez Jéssica Dayana</a:t>
            </a:r>
            <a:endParaRPr b="1">
              <a:solidFill>
                <a:schemeClr val="dk1"/>
              </a:solidFill>
            </a:endParaRPr>
          </a:p>
          <a:p>
            <a:pPr marL="0" lvl="0" indent="0" algn="l" rtl="0">
              <a:spcBef>
                <a:spcPts val="0"/>
              </a:spcBef>
              <a:spcAft>
                <a:spcPts val="0"/>
              </a:spcAft>
              <a:buNone/>
            </a:pPr>
            <a:r>
              <a:rPr lang="es-419" b="1">
                <a:solidFill>
                  <a:schemeClr val="dk1"/>
                </a:solidFill>
              </a:rPr>
              <a:t>Garcia Reyes Alejandro</a:t>
            </a:r>
            <a:endParaRPr b="1">
              <a:solidFill>
                <a:schemeClr val="dk1"/>
              </a:solidFill>
            </a:endParaRPr>
          </a:p>
          <a:p>
            <a:pPr marL="0" lvl="0" indent="0" algn="ctr" rtl="0">
              <a:spcBef>
                <a:spcPts val="0"/>
              </a:spcBef>
              <a:spcAft>
                <a:spcPts val="0"/>
              </a:spcAft>
              <a:buNone/>
            </a:pPr>
            <a:r>
              <a:rPr lang="es-419"/>
              <a:t>…</a:t>
            </a:r>
            <a:endParaRPr/>
          </a:p>
        </p:txBody>
      </p:sp>
      <p:pic>
        <p:nvPicPr>
          <p:cNvPr id="60" name="Google Shape;60;p13"/>
          <p:cNvPicPr preferRelativeResize="0"/>
          <p:nvPr/>
        </p:nvPicPr>
        <p:blipFill>
          <a:blip r:embed="rId3">
            <a:alphaModFix/>
          </a:blip>
          <a:stretch>
            <a:fillRect/>
          </a:stretch>
        </p:blipFill>
        <p:spPr>
          <a:xfrm>
            <a:off x="1781419" y="152400"/>
            <a:ext cx="5885961" cy="5143500"/>
          </a:xfrm>
          <a:prstGeom prst="rect">
            <a:avLst/>
          </a:prstGeom>
          <a:noFill/>
          <a:ln>
            <a:noFill/>
          </a:ln>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b="1"/>
              <a:t>Crash Reporting</a:t>
            </a:r>
            <a:endParaRPr b="1"/>
          </a:p>
        </p:txBody>
      </p:sp>
      <p:sp>
        <p:nvSpPr>
          <p:cNvPr id="122" name="Google Shape;122;p22"/>
          <p:cNvSpPr txBox="1">
            <a:spLocks noGrp="1"/>
          </p:cNvSpPr>
          <p:nvPr>
            <p:ph type="body" idx="1"/>
          </p:nvPr>
        </p:nvSpPr>
        <p:spPr>
          <a:xfrm>
            <a:off x="311700" y="1152475"/>
            <a:ext cx="8520600" cy="3840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419" sz="2200">
                <a:solidFill>
                  <a:schemeClr val="dk1"/>
                </a:solidFill>
                <a:highlight>
                  <a:schemeClr val="lt1"/>
                </a:highlight>
                <a:latin typeface="Roboto"/>
                <a:ea typeface="Roboto"/>
                <a:cs typeface="Roboto"/>
                <a:sym typeface="Roboto"/>
              </a:rPr>
              <a:t>Firebase ofrece Crash Reporting, que detecta y ayuda a solucionar los problemas de la app, consiguiendo un informe de errores </a:t>
            </a:r>
            <a:r>
              <a:rPr lang="es-419" sz="2200" b="1">
                <a:solidFill>
                  <a:schemeClr val="dk1"/>
                </a:solidFill>
                <a:highlight>
                  <a:schemeClr val="lt1"/>
                </a:highlight>
                <a:latin typeface="Roboto"/>
                <a:ea typeface="Roboto"/>
                <a:cs typeface="Roboto"/>
                <a:sym typeface="Roboto"/>
              </a:rPr>
              <a:t>muy detallado.</a:t>
            </a:r>
            <a:endParaRPr sz="2200">
              <a:solidFill>
                <a:schemeClr val="dk1"/>
              </a:solidFill>
              <a:highlight>
                <a:schemeClr val="lt1"/>
              </a:highlight>
              <a:latin typeface="Roboto"/>
              <a:ea typeface="Roboto"/>
              <a:cs typeface="Roboto"/>
              <a:sym typeface="Roboto"/>
            </a:endParaRPr>
          </a:p>
        </p:txBody>
      </p:sp>
      <p:pic>
        <p:nvPicPr>
          <p:cNvPr id="123" name="Google Shape;123;p22"/>
          <p:cNvPicPr preferRelativeResize="0"/>
          <p:nvPr/>
        </p:nvPicPr>
        <p:blipFill>
          <a:blip r:embed="rId3">
            <a:alphaModFix/>
          </a:blip>
          <a:stretch>
            <a:fillRect/>
          </a:stretch>
        </p:blipFill>
        <p:spPr>
          <a:xfrm>
            <a:off x="1826850" y="2083775"/>
            <a:ext cx="4765424" cy="2680549"/>
          </a:xfrm>
          <a:prstGeom prst="rect">
            <a:avLst/>
          </a:prstGeom>
          <a:noFill/>
          <a:ln>
            <a:noFill/>
          </a:ln>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68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b="1"/>
              <a:t>Autenticación </a:t>
            </a:r>
            <a:endParaRPr b="1"/>
          </a:p>
        </p:txBody>
      </p:sp>
      <p:sp>
        <p:nvSpPr>
          <p:cNvPr id="129" name="Google Shape;129;p23"/>
          <p:cNvSpPr txBox="1">
            <a:spLocks noGrp="1"/>
          </p:cNvSpPr>
          <p:nvPr>
            <p:ph type="body" idx="1"/>
          </p:nvPr>
        </p:nvSpPr>
        <p:spPr>
          <a:xfrm>
            <a:off x="311700" y="641375"/>
            <a:ext cx="8520600" cy="4345500"/>
          </a:xfrm>
          <a:prstGeom prst="rect">
            <a:avLst/>
          </a:prstGeom>
        </p:spPr>
        <p:txBody>
          <a:bodyPr spcFirstLastPara="1" wrap="square" lIns="91425" tIns="91425" rIns="91425" bIns="91425" anchor="t" anchorCtr="0">
            <a:normAutofit fontScale="92500"/>
          </a:bodyPr>
          <a:lstStyle/>
          <a:p>
            <a:pPr marL="0" lvl="0" indent="0" algn="just" rtl="0">
              <a:lnSpc>
                <a:spcPct val="95000"/>
              </a:lnSpc>
              <a:spcBef>
                <a:spcPts val="0"/>
              </a:spcBef>
              <a:spcAft>
                <a:spcPts val="0"/>
              </a:spcAft>
              <a:buSzPct val="50875"/>
              <a:buNone/>
            </a:pPr>
            <a:r>
              <a:rPr lang="es-419" sz="2000">
                <a:solidFill>
                  <a:schemeClr val="dk1"/>
                </a:solidFill>
                <a:latin typeface="Roboto"/>
                <a:ea typeface="Roboto"/>
                <a:cs typeface="Roboto"/>
                <a:sym typeface="Roboto"/>
              </a:rPr>
              <a:t>Proporciona servicios de backend,SDK fáciles de usar y bibliotecas de interfaz de usuario que se encuentran ya elaboradas para autenticar usuarios, mediante distintas formas.</a:t>
            </a:r>
            <a:endParaRPr sz="2000">
              <a:solidFill>
                <a:schemeClr val="dk1"/>
              </a:solidFill>
              <a:latin typeface="Roboto"/>
              <a:ea typeface="Roboto"/>
              <a:cs typeface="Roboto"/>
              <a:sym typeface="Roboto"/>
            </a:endParaRPr>
          </a:p>
          <a:p>
            <a:pPr marL="0" lvl="0" indent="0" algn="just" rtl="0">
              <a:lnSpc>
                <a:spcPct val="95000"/>
              </a:lnSpc>
              <a:spcBef>
                <a:spcPts val="1200"/>
              </a:spcBef>
              <a:spcAft>
                <a:spcPts val="0"/>
              </a:spcAft>
              <a:buSzPct val="50875"/>
              <a:buNone/>
            </a:pPr>
            <a:endParaRPr sz="2000">
              <a:solidFill>
                <a:schemeClr val="dk1"/>
              </a:solidFill>
              <a:latin typeface="Roboto"/>
              <a:ea typeface="Roboto"/>
              <a:cs typeface="Roboto"/>
              <a:sym typeface="Roboto"/>
            </a:endParaRPr>
          </a:p>
          <a:p>
            <a:pPr marL="0" lvl="0" indent="0" algn="just" rtl="0">
              <a:lnSpc>
                <a:spcPct val="95000"/>
              </a:lnSpc>
              <a:spcBef>
                <a:spcPts val="1200"/>
              </a:spcBef>
              <a:spcAft>
                <a:spcPts val="0"/>
              </a:spcAft>
              <a:buSzPct val="50875"/>
              <a:buNone/>
            </a:pPr>
            <a:endParaRPr sz="2000">
              <a:solidFill>
                <a:schemeClr val="dk1"/>
              </a:solidFill>
              <a:latin typeface="Roboto"/>
              <a:ea typeface="Roboto"/>
              <a:cs typeface="Roboto"/>
              <a:sym typeface="Roboto"/>
            </a:endParaRPr>
          </a:p>
          <a:p>
            <a:pPr marL="0" lvl="0" indent="0" algn="just" rtl="0">
              <a:lnSpc>
                <a:spcPct val="95000"/>
              </a:lnSpc>
              <a:spcBef>
                <a:spcPts val="1200"/>
              </a:spcBef>
              <a:spcAft>
                <a:spcPts val="0"/>
              </a:spcAft>
              <a:buSzPct val="50875"/>
              <a:buNone/>
            </a:pPr>
            <a:endParaRPr sz="2000">
              <a:solidFill>
                <a:schemeClr val="dk1"/>
              </a:solidFill>
              <a:latin typeface="Roboto"/>
              <a:ea typeface="Roboto"/>
              <a:cs typeface="Roboto"/>
              <a:sym typeface="Roboto"/>
            </a:endParaRPr>
          </a:p>
          <a:p>
            <a:pPr marL="0" lvl="0" indent="0" algn="just" rtl="0">
              <a:lnSpc>
                <a:spcPct val="95000"/>
              </a:lnSpc>
              <a:spcBef>
                <a:spcPts val="1200"/>
              </a:spcBef>
              <a:spcAft>
                <a:spcPts val="0"/>
              </a:spcAft>
              <a:buSzPct val="50875"/>
              <a:buNone/>
            </a:pPr>
            <a:endParaRPr sz="2000">
              <a:solidFill>
                <a:schemeClr val="dk1"/>
              </a:solidFill>
              <a:latin typeface="Roboto"/>
              <a:ea typeface="Roboto"/>
              <a:cs typeface="Roboto"/>
              <a:sym typeface="Roboto"/>
            </a:endParaRPr>
          </a:p>
          <a:p>
            <a:pPr marL="0" lvl="0" indent="0" algn="just" rtl="0">
              <a:lnSpc>
                <a:spcPct val="95000"/>
              </a:lnSpc>
              <a:spcBef>
                <a:spcPts val="1200"/>
              </a:spcBef>
              <a:spcAft>
                <a:spcPts val="0"/>
              </a:spcAft>
              <a:buSzPct val="50875"/>
              <a:buNone/>
            </a:pPr>
            <a:endParaRPr sz="2000">
              <a:solidFill>
                <a:schemeClr val="dk1"/>
              </a:solidFill>
              <a:latin typeface="Roboto"/>
              <a:ea typeface="Roboto"/>
              <a:cs typeface="Roboto"/>
              <a:sym typeface="Roboto"/>
            </a:endParaRPr>
          </a:p>
          <a:p>
            <a:pPr marL="0" lvl="0" indent="0" algn="just" rtl="0">
              <a:lnSpc>
                <a:spcPct val="95000"/>
              </a:lnSpc>
              <a:spcBef>
                <a:spcPts val="1200"/>
              </a:spcBef>
              <a:spcAft>
                <a:spcPts val="0"/>
              </a:spcAft>
              <a:buSzPct val="50875"/>
              <a:buNone/>
            </a:pPr>
            <a:endParaRPr sz="2000">
              <a:solidFill>
                <a:schemeClr val="dk1"/>
              </a:solidFill>
              <a:latin typeface="Roboto"/>
              <a:ea typeface="Roboto"/>
              <a:cs typeface="Roboto"/>
              <a:sym typeface="Roboto"/>
            </a:endParaRPr>
          </a:p>
          <a:p>
            <a:pPr marL="0" lvl="0" indent="0" algn="just" rtl="0">
              <a:lnSpc>
                <a:spcPct val="95000"/>
              </a:lnSpc>
              <a:spcBef>
                <a:spcPts val="1200"/>
              </a:spcBef>
              <a:spcAft>
                <a:spcPts val="0"/>
              </a:spcAft>
              <a:buSzPct val="50875"/>
              <a:buNone/>
            </a:pPr>
            <a:r>
              <a:rPr lang="es-419" sz="2000">
                <a:solidFill>
                  <a:schemeClr val="dk1"/>
                </a:solidFill>
                <a:latin typeface="Roboto"/>
                <a:ea typeface="Roboto"/>
                <a:cs typeface="Roboto"/>
                <a:sym typeface="Roboto"/>
              </a:rPr>
              <a:t>También proporciona plantillas para: Verificación de correo electrónico, restablecer contraseña, cambio de correo electrónico, verificación por SMS.</a:t>
            </a:r>
            <a:endParaRPr sz="2000">
              <a:solidFill>
                <a:schemeClr val="dk1"/>
              </a:solidFill>
              <a:latin typeface="Roboto"/>
              <a:ea typeface="Roboto"/>
              <a:cs typeface="Roboto"/>
              <a:sym typeface="Roboto"/>
            </a:endParaRPr>
          </a:p>
          <a:p>
            <a:pPr marL="0" lvl="0" indent="0" algn="l" rtl="0">
              <a:lnSpc>
                <a:spcPct val="95000"/>
              </a:lnSpc>
              <a:spcBef>
                <a:spcPts val="1200"/>
              </a:spcBef>
              <a:spcAft>
                <a:spcPts val="1200"/>
              </a:spcAft>
              <a:buSzPct val="53552"/>
              <a:buNone/>
            </a:pPr>
            <a:endParaRPr sz="1900"/>
          </a:p>
        </p:txBody>
      </p:sp>
      <p:pic>
        <p:nvPicPr>
          <p:cNvPr id="130" name="Google Shape;130;p23"/>
          <p:cNvPicPr preferRelativeResize="0"/>
          <p:nvPr/>
        </p:nvPicPr>
        <p:blipFill>
          <a:blip r:embed="rId3">
            <a:alphaModFix/>
          </a:blip>
          <a:stretch>
            <a:fillRect/>
          </a:stretch>
        </p:blipFill>
        <p:spPr>
          <a:xfrm>
            <a:off x="620425" y="1470400"/>
            <a:ext cx="7639401" cy="1939000"/>
          </a:xfrm>
          <a:prstGeom prst="rect">
            <a:avLst/>
          </a:prstGeom>
          <a:noFill/>
          <a:ln>
            <a:noFill/>
          </a:ln>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b="1"/>
              <a:t>Hosting</a:t>
            </a:r>
            <a:endParaRPr b="1"/>
          </a:p>
        </p:txBody>
      </p:sp>
      <p:sp>
        <p:nvSpPr>
          <p:cNvPr id="136" name="Google Shape;13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2400">
                <a:solidFill>
                  <a:schemeClr val="dk1"/>
                </a:solidFill>
                <a:latin typeface="Roboto"/>
                <a:ea typeface="Roboto"/>
                <a:cs typeface="Roboto"/>
                <a:sym typeface="Roboto"/>
              </a:rPr>
              <a:t>Servicio de Hosting seguro y rápido para aplicaciones web, con contenido dinámico y estático. </a:t>
            </a:r>
            <a:endParaRPr sz="2400">
              <a:solidFill>
                <a:schemeClr val="dk1"/>
              </a:solidFill>
              <a:latin typeface="Roboto"/>
              <a:ea typeface="Roboto"/>
              <a:cs typeface="Roboto"/>
              <a:sym typeface="Roboto"/>
            </a:endParaRPr>
          </a:p>
          <a:p>
            <a:pPr marL="0" lvl="0" indent="0" algn="l" rtl="0">
              <a:spcBef>
                <a:spcPts val="1200"/>
              </a:spcBef>
              <a:spcAft>
                <a:spcPts val="1200"/>
              </a:spcAft>
              <a:buNone/>
            </a:pPr>
            <a:endParaRPr/>
          </a:p>
        </p:txBody>
      </p:sp>
      <p:pic>
        <p:nvPicPr>
          <p:cNvPr id="137" name="Google Shape;137;p24"/>
          <p:cNvPicPr preferRelativeResize="0"/>
          <p:nvPr/>
        </p:nvPicPr>
        <p:blipFill>
          <a:blip r:embed="rId3">
            <a:alphaModFix/>
          </a:blip>
          <a:stretch>
            <a:fillRect/>
          </a:stretch>
        </p:blipFill>
        <p:spPr>
          <a:xfrm>
            <a:off x="3020325" y="2167575"/>
            <a:ext cx="3276600" cy="2495550"/>
          </a:xfrm>
          <a:prstGeom prst="rect">
            <a:avLst/>
          </a:prstGeom>
          <a:noFill/>
          <a:ln>
            <a:noFill/>
          </a:ln>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b="1"/>
              <a:t>Cloud Storage</a:t>
            </a:r>
            <a:endParaRPr b="1"/>
          </a:p>
        </p:txBody>
      </p:sp>
      <p:sp>
        <p:nvSpPr>
          <p:cNvPr id="143" name="Google Shape;143;p25"/>
          <p:cNvSpPr txBox="1">
            <a:spLocks noGrp="1"/>
          </p:cNvSpPr>
          <p:nvPr>
            <p:ph type="body" idx="1"/>
          </p:nvPr>
        </p:nvSpPr>
        <p:spPr>
          <a:xfrm>
            <a:off x="206450" y="1073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2400">
                <a:solidFill>
                  <a:schemeClr val="dk1"/>
                </a:solidFill>
                <a:latin typeface="Roboto"/>
                <a:ea typeface="Roboto"/>
                <a:cs typeface="Roboto"/>
                <a:sym typeface="Roboto"/>
              </a:rPr>
              <a:t>Almacena contenido generado por los usuarios en las apps, como fotos o vídeos. </a:t>
            </a:r>
            <a:r>
              <a:rPr lang="es-419" sz="2400"/>
              <a:t> </a:t>
            </a:r>
            <a:endParaRPr sz="2400"/>
          </a:p>
          <a:p>
            <a:pPr marL="0" lvl="0" indent="0" algn="l" rtl="0">
              <a:spcBef>
                <a:spcPts val="1200"/>
              </a:spcBef>
              <a:spcAft>
                <a:spcPts val="1200"/>
              </a:spcAft>
              <a:buNone/>
            </a:pPr>
            <a:endParaRPr/>
          </a:p>
        </p:txBody>
      </p:sp>
      <p:pic>
        <p:nvPicPr>
          <p:cNvPr id="144" name="Google Shape;144;p25"/>
          <p:cNvPicPr preferRelativeResize="0"/>
          <p:nvPr/>
        </p:nvPicPr>
        <p:blipFill>
          <a:blip r:embed="rId3">
            <a:alphaModFix/>
          </a:blip>
          <a:stretch>
            <a:fillRect/>
          </a:stretch>
        </p:blipFill>
        <p:spPr>
          <a:xfrm>
            <a:off x="3234675" y="1772775"/>
            <a:ext cx="3352800" cy="2533650"/>
          </a:xfrm>
          <a:prstGeom prst="rect">
            <a:avLst/>
          </a:prstGeom>
          <a:noFill/>
          <a:ln>
            <a:noFill/>
          </a:ln>
        </p:spPr>
      </p:pic>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b="1"/>
              <a:t>Realtime Database</a:t>
            </a:r>
            <a:endParaRPr b="1"/>
          </a:p>
        </p:txBody>
      </p:sp>
      <p:sp>
        <p:nvSpPr>
          <p:cNvPr id="150" name="Google Shape;150;p26"/>
          <p:cNvSpPr txBox="1">
            <a:spLocks noGrp="1"/>
          </p:cNvSpPr>
          <p:nvPr>
            <p:ph type="body" idx="1"/>
          </p:nvPr>
        </p:nvSpPr>
        <p:spPr>
          <a:xfrm>
            <a:off x="311700" y="1205100"/>
            <a:ext cx="8520600" cy="38139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419" sz="2400">
                <a:solidFill>
                  <a:schemeClr val="dk1"/>
                </a:solidFill>
                <a:latin typeface="Roboto"/>
                <a:ea typeface="Roboto"/>
                <a:cs typeface="Roboto"/>
                <a:sym typeface="Roboto"/>
              </a:rPr>
              <a:t>Base de datos inicial de Firebase, almacena y sincroniza datos en una base de datos NoSQL  alojada en la nube. Los datos se almacenan en un formato JSON. </a:t>
            </a:r>
            <a:r>
              <a:rPr lang="es-419" sz="2100">
                <a:solidFill>
                  <a:schemeClr val="dk1"/>
                </a:solidFill>
                <a:latin typeface="Roboto"/>
                <a:ea typeface="Roboto"/>
                <a:cs typeface="Roboto"/>
                <a:sym typeface="Roboto"/>
              </a:rPr>
              <a:t> </a:t>
            </a:r>
            <a:endParaRPr sz="2100">
              <a:solidFill>
                <a:schemeClr val="dk1"/>
              </a:solidFill>
              <a:latin typeface="Roboto"/>
              <a:ea typeface="Roboto"/>
              <a:cs typeface="Roboto"/>
              <a:sym typeface="Roboto"/>
            </a:endParaRPr>
          </a:p>
        </p:txBody>
      </p:sp>
      <p:pic>
        <p:nvPicPr>
          <p:cNvPr id="151" name="Google Shape;151;p26"/>
          <p:cNvPicPr preferRelativeResize="0"/>
          <p:nvPr/>
        </p:nvPicPr>
        <p:blipFill>
          <a:blip r:embed="rId3">
            <a:alphaModFix/>
          </a:blip>
          <a:stretch>
            <a:fillRect/>
          </a:stretch>
        </p:blipFill>
        <p:spPr>
          <a:xfrm>
            <a:off x="2839025" y="2148413"/>
            <a:ext cx="3333750" cy="2524125"/>
          </a:xfrm>
          <a:prstGeom prst="rect">
            <a:avLst/>
          </a:prstGeom>
          <a:noFill/>
          <a:ln>
            <a:noFill/>
          </a:ln>
        </p:spPr>
      </p:pic>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6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b="1">
                <a:latin typeface="Arial"/>
                <a:ea typeface="Arial"/>
                <a:cs typeface="Arial"/>
                <a:sym typeface="Arial"/>
              </a:rPr>
              <a:t>Crecimiento</a:t>
            </a:r>
            <a:endParaRPr b="1">
              <a:latin typeface="Arial"/>
              <a:ea typeface="Arial"/>
              <a:cs typeface="Arial"/>
              <a:sym typeface="Arial"/>
            </a:endParaRPr>
          </a:p>
        </p:txBody>
      </p:sp>
      <p:sp>
        <p:nvSpPr>
          <p:cNvPr id="157" name="Google Shape;157;p27"/>
          <p:cNvSpPr txBox="1">
            <a:spLocks noGrp="1"/>
          </p:cNvSpPr>
          <p:nvPr>
            <p:ph type="body" idx="1"/>
          </p:nvPr>
        </p:nvSpPr>
        <p:spPr>
          <a:xfrm>
            <a:off x="311700" y="1152475"/>
            <a:ext cx="8520600" cy="3787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s-419" sz="2200">
                <a:solidFill>
                  <a:schemeClr val="dk1"/>
                </a:solidFill>
                <a:highlight>
                  <a:schemeClr val="lt1"/>
                </a:highlight>
                <a:latin typeface="Roboto"/>
                <a:ea typeface="Roboto"/>
                <a:cs typeface="Roboto"/>
                <a:sym typeface="Roboto"/>
              </a:rPr>
              <a:t>El segundo bloque está enfocado al proceso de crecimiento de la aplicación, que contempla tanto la gestión de aquellos que ya son usuarios de la misma, como herramientas para la captación de nuevas audiencias.</a:t>
            </a:r>
            <a:endParaRPr sz="2200">
              <a:solidFill>
                <a:schemeClr val="dk1"/>
              </a:solidFill>
              <a:highlight>
                <a:schemeClr val="lt1"/>
              </a:highlight>
              <a:latin typeface="Roboto"/>
              <a:ea typeface="Roboto"/>
              <a:cs typeface="Roboto"/>
              <a:sym typeface="Roboto"/>
            </a:endParaRPr>
          </a:p>
          <a:p>
            <a:pPr marL="0" lvl="0" indent="0" algn="just" rtl="0">
              <a:spcBef>
                <a:spcPts val="1200"/>
              </a:spcBef>
              <a:spcAft>
                <a:spcPts val="1200"/>
              </a:spcAft>
              <a:buNone/>
            </a:pPr>
            <a:endParaRPr sz="2200">
              <a:solidFill>
                <a:schemeClr val="dk1"/>
              </a:solidFill>
              <a:highlight>
                <a:schemeClr val="lt1"/>
              </a:highlight>
              <a:latin typeface="Roboto"/>
              <a:ea typeface="Roboto"/>
              <a:cs typeface="Roboto"/>
              <a:sym typeface="Roboto"/>
            </a:endParaRPr>
          </a:p>
        </p:txBody>
      </p:sp>
      <p:pic>
        <p:nvPicPr>
          <p:cNvPr id="158" name="Google Shape;158;p27"/>
          <p:cNvPicPr preferRelativeResize="0"/>
          <p:nvPr/>
        </p:nvPicPr>
        <p:blipFill>
          <a:blip r:embed="rId3">
            <a:alphaModFix/>
          </a:blip>
          <a:stretch>
            <a:fillRect/>
          </a:stretch>
        </p:blipFill>
        <p:spPr>
          <a:xfrm>
            <a:off x="2936625" y="2485300"/>
            <a:ext cx="3875330" cy="2454375"/>
          </a:xfrm>
          <a:prstGeom prst="rect">
            <a:avLst/>
          </a:prstGeom>
          <a:noFill/>
          <a:ln>
            <a:noFill/>
          </a:ln>
        </p:spPr>
      </p:pic>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1288125" y="194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a:latin typeface="Arial"/>
                <a:ea typeface="Arial"/>
                <a:cs typeface="Arial"/>
                <a:sym typeface="Arial"/>
              </a:rPr>
              <a:t>Monetización</a:t>
            </a:r>
            <a:endParaRPr>
              <a:latin typeface="Arial"/>
              <a:ea typeface="Arial"/>
              <a:cs typeface="Arial"/>
              <a:sym typeface="Arial"/>
            </a:endParaRPr>
          </a:p>
        </p:txBody>
      </p:sp>
      <p:sp>
        <p:nvSpPr>
          <p:cNvPr id="164" name="Google Shape;164;p28"/>
          <p:cNvSpPr txBox="1">
            <a:spLocks noGrp="1"/>
          </p:cNvSpPr>
          <p:nvPr>
            <p:ph type="body" idx="1"/>
          </p:nvPr>
        </p:nvSpPr>
        <p:spPr>
          <a:xfrm>
            <a:off x="311700" y="994150"/>
            <a:ext cx="4539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s-419" sz="2400">
                <a:solidFill>
                  <a:schemeClr val="dk1"/>
                </a:solidFill>
                <a:latin typeface="Roboto"/>
                <a:ea typeface="Roboto"/>
                <a:cs typeface="Roboto"/>
                <a:sym typeface="Roboto"/>
              </a:rPr>
              <a:t>A través de AdMob, plataforma publicitaria para dispositivos móviles, ayuda a monetizar con la app desarrollada</a:t>
            </a:r>
            <a:r>
              <a:rPr lang="es-419" sz="2400"/>
              <a:t>. </a:t>
            </a:r>
            <a:endParaRPr sz="2400"/>
          </a:p>
          <a:p>
            <a:pPr marL="0" lvl="0" indent="0" algn="l" rtl="0">
              <a:spcBef>
                <a:spcPts val="1200"/>
              </a:spcBef>
              <a:spcAft>
                <a:spcPts val="1200"/>
              </a:spcAft>
              <a:buNone/>
            </a:pPr>
            <a:endParaRPr/>
          </a:p>
        </p:txBody>
      </p:sp>
      <p:pic>
        <p:nvPicPr>
          <p:cNvPr id="165" name="Google Shape;165;p28"/>
          <p:cNvPicPr preferRelativeResize="0"/>
          <p:nvPr/>
        </p:nvPicPr>
        <p:blipFill>
          <a:blip r:embed="rId3">
            <a:alphaModFix/>
          </a:blip>
          <a:stretch>
            <a:fillRect/>
          </a:stretch>
        </p:blipFill>
        <p:spPr>
          <a:xfrm>
            <a:off x="5062975" y="382625"/>
            <a:ext cx="3769326" cy="3997362"/>
          </a:xfrm>
          <a:prstGeom prst="rect">
            <a:avLst/>
          </a:prstGeom>
          <a:noFill/>
          <a:ln>
            <a:noFill/>
          </a:ln>
        </p:spPr>
      </p:pic>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a:latin typeface="Arial"/>
                <a:ea typeface="Arial"/>
                <a:cs typeface="Arial"/>
                <a:sym typeface="Arial"/>
              </a:rPr>
              <a:t>Analitica</a:t>
            </a:r>
            <a:endParaRPr b="1">
              <a:latin typeface="Arial"/>
              <a:ea typeface="Arial"/>
              <a:cs typeface="Arial"/>
              <a:sym typeface="Arial"/>
            </a:endParaRPr>
          </a:p>
        </p:txBody>
      </p:sp>
      <p:sp>
        <p:nvSpPr>
          <p:cNvPr id="171" name="Google Shape;171;p29"/>
          <p:cNvSpPr txBox="1">
            <a:spLocks noGrp="1"/>
          </p:cNvSpPr>
          <p:nvPr>
            <p:ph type="body" idx="1"/>
          </p:nvPr>
        </p:nvSpPr>
        <p:spPr>
          <a:xfrm>
            <a:off x="311700" y="1152475"/>
            <a:ext cx="31047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419" sz="2400">
                <a:solidFill>
                  <a:schemeClr val="dk1"/>
                </a:solidFill>
                <a:latin typeface="Roboto"/>
                <a:ea typeface="Roboto"/>
                <a:cs typeface="Roboto"/>
                <a:sym typeface="Roboto"/>
              </a:rPr>
              <a:t>Proporciona varias herramientas para análisis, algunas de ellas son gratuitas. </a:t>
            </a:r>
            <a:endParaRPr sz="2400">
              <a:solidFill>
                <a:schemeClr val="dk1"/>
              </a:solidFill>
              <a:latin typeface="Roboto"/>
              <a:ea typeface="Roboto"/>
              <a:cs typeface="Roboto"/>
              <a:sym typeface="Roboto"/>
            </a:endParaRPr>
          </a:p>
        </p:txBody>
      </p:sp>
      <p:pic>
        <p:nvPicPr>
          <p:cNvPr id="172" name="Google Shape;172;p29"/>
          <p:cNvPicPr preferRelativeResize="0"/>
          <p:nvPr/>
        </p:nvPicPr>
        <p:blipFill>
          <a:blip r:embed="rId3">
            <a:alphaModFix/>
          </a:blip>
          <a:stretch>
            <a:fillRect/>
          </a:stretch>
        </p:blipFill>
        <p:spPr>
          <a:xfrm>
            <a:off x="4572000" y="262550"/>
            <a:ext cx="2090550" cy="4536528"/>
          </a:xfrm>
          <a:prstGeom prst="rect">
            <a:avLst/>
          </a:prstGeom>
          <a:noFill/>
          <a:ln>
            <a:noFill/>
          </a:ln>
        </p:spPr>
      </p:pic>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127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b="1"/>
              <a:t>¿Es gratuito?</a:t>
            </a:r>
            <a:endParaRPr b="1"/>
          </a:p>
        </p:txBody>
      </p:sp>
      <p:sp>
        <p:nvSpPr>
          <p:cNvPr id="178" name="Google Shape;178;p30"/>
          <p:cNvSpPr txBox="1">
            <a:spLocks noGrp="1"/>
          </p:cNvSpPr>
          <p:nvPr>
            <p:ph type="body" idx="1"/>
          </p:nvPr>
        </p:nvSpPr>
        <p:spPr>
          <a:xfrm>
            <a:off x="75575" y="761375"/>
            <a:ext cx="349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2400">
                <a:solidFill>
                  <a:schemeClr val="dk1"/>
                </a:solidFill>
                <a:latin typeface="Roboto"/>
                <a:ea typeface="Roboto"/>
                <a:cs typeface="Roboto"/>
                <a:sym typeface="Roboto"/>
              </a:rPr>
              <a:t>Dos tipos de planes uno gratuito con limitaciones y uno prepago, pagando dependiendo el uso de herramientas. </a:t>
            </a:r>
            <a:endParaRPr sz="2400">
              <a:solidFill>
                <a:schemeClr val="dk1"/>
              </a:solidFill>
              <a:latin typeface="Roboto"/>
              <a:ea typeface="Roboto"/>
              <a:cs typeface="Roboto"/>
              <a:sym typeface="Roboto"/>
            </a:endParaRPr>
          </a:p>
          <a:p>
            <a:pPr marL="0" lvl="0" indent="0" algn="just" rtl="0">
              <a:spcBef>
                <a:spcPts val="1200"/>
              </a:spcBef>
              <a:spcAft>
                <a:spcPts val="1200"/>
              </a:spcAft>
              <a:buNone/>
            </a:pPr>
            <a:r>
              <a:rPr lang="es-419" sz="2400">
                <a:solidFill>
                  <a:schemeClr val="dk1"/>
                </a:solidFill>
                <a:latin typeface="Roboto"/>
                <a:ea typeface="Roboto"/>
                <a:cs typeface="Roboto"/>
                <a:sym typeface="Roboto"/>
              </a:rPr>
              <a:t>Cuenta con una calculadora para saber cuánto se pagará. </a:t>
            </a:r>
            <a:r>
              <a:rPr lang="es-419" sz="2400"/>
              <a:t> </a:t>
            </a:r>
            <a:endParaRPr sz="2400"/>
          </a:p>
        </p:txBody>
      </p:sp>
      <p:pic>
        <p:nvPicPr>
          <p:cNvPr id="179" name="Google Shape;179;p30"/>
          <p:cNvPicPr preferRelativeResize="0"/>
          <p:nvPr/>
        </p:nvPicPr>
        <p:blipFill>
          <a:blip r:embed="rId3">
            <a:alphaModFix/>
          </a:blip>
          <a:stretch>
            <a:fillRect/>
          </a:stretch>
        </p:blipFill>
        <p:spPr>
          <a:xfrm>
            <a:off x="3608250" y="652925"/>
            <a:ext cx="5401775" cy="4038625"/>
          </a:xfrm>
          <a:prstGeom prst="rect">
            <a:avLst/>
          </a:prstGeom>
          <a:noFill/>
          <a:ln>
            <a:noFill/>
          </a:ln>
        </p:spPr>
      </p:pic>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2591950" y="135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b="1"/>
              <a:t>¿Cómo crear un proyecto?</a:t>
            </a:r>
            <a:endParaRPr b="1"/>
          </a:p>
        </p:txBody>
      </p:sp>
      <p:sp>
        <p:nvSpPr>
          <p:cNvPr id="185" name="Google Shape;185;p31"/>
          <p:cNvSpPr txBox="1">
            <a:spLocks noGrp="1"/>
          </p:cNvSpPr>
          <p:nvPr>
            <p:ph type="body" idx="1"/>
          </p:nvPr>
        </p:nvSpPr>
        <p:spPr>
          <a:xfrm>
            <a:off x="119825" y="574075"/>
            <a:ext cx="8520600" cy="43158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chemeClr val="dk1"/>
              </a:buClr>
              <a:buSzPts val="2400"/>
              <a:buFont typeface="Roboto"/>
              <a:buAutoNum type="arabicPeriod"/>
            </a:pPr>
            <a:r>
              <a:rPr lang="es-419" sz="2400">
                <a:solidFill>
                  <a:schemeClr val="dk1"/>
                </a:solidFill>
                <a:latin typeface="Roboto"/>
                <a:ea typeface="Roboto"/>
                <a:cs typeface="Roboto"/>
                <a:sym typeface="Roboto"/>
              </a:rPr>
              <a:t>Se necesita una cuenta gmail</a:t>
            </a:r>
            <a:endParaRPr sz="2400">
              <a:solidFill>
                <a:schemeClr val="dk1"/>
              </a:solidFill>
              <a:latin typeface="Roboto"/>
              <a:ea typeface="Roboto"/>
              <a:cs typeface="Roboto"/>
              <a:sym typeface="Roboto"/>
            </a:endParaRPr>
          </a:p>
          <a:p>
            <a:pPr marL="457200" lvl="0" indent="-381000" algn="l" rtl="0">
              <a:spcBef>
                <a:spcPts val="0"/>
              </a:spcBef>
              <a:spcAft>
                <a:spcPts val="0"/>
              </a:spcAft>
              <a:buClr>
                <a:schemeClr val="dk1"/>
              </a:buClr>
              <a:buSzPts val="2400"/>
              <a:buAutoNum type="arabicPeriod"/>
            </a:pPr>
            <a:r>
              <a:rPr lang="es-419" sz="2400">
                <a:solidFill>
                  <a:schemeClr val="dk1"/>
                </a:solidFill>
                <a:latin typeface="Roboto"/>
                <a:ea typeface="Roboto"/>
                <a:cs typeface="Roboto"/>
                <a:sym typeface="Roboto"/>
              </a:rPr>
              <a:t>Ingresar a : </a:t>
            </a:r>
            <a:r>
              <a:rPr lang="es-419" sz="2400" b="1">
                <a:solidFill>
                  <a:srgbClr val="FFFF00"/>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https://firebase.google.com</a:t>
            </a:r>
            <a:endParaRPr sz="2400" b="1">
              <a:solidFill>
                <a:srgbClr val="FFFF00"/>
              </a:solidFill>
              <a:latin typeface="Roboto"/>
              <a:ea typeface="Roboto"/>
              <a:cs typeface="Roboto"/>
              <a:sym typeface="Roboto"/>
            </a:endParaRPr>
          </a:p>
          <a:p>
            <a:pPr marL="457200" lvl="0" indent="-381000" algn="l" rtl="0">
              <a:spcBef>
                <a:spcPts val="0"/>
              </a:spcBef>
              <a:spcAft>
                <a:spcPts val="0"/>
              </a:spcAft>
              <a:buClr>
                <a:schemeClr val="dk1"/>
              </a:buClr>
              <a:buSzPts val="2400"/>
              <a:buFont typeface="Roboto"/>
              <a:buAutoNum type="arabicPeriod"/>
            </a:pPr>
            <a:r>
              <a:rPr lang="es-419" sz="2400">
                <a:solidFill>
                  <a:schemeClr val="dk1"/>
                </a:solidFill>
                <a:latin typeface="Roboto"/>
                <a:ea typeface="Roboto"/>
                <a:cs typeface="Roboto"/>
                <a:sym typeface="Roboto"/>
              </a:rPr>
              <a:t>Aceptar los términos y condiciones, elegir la cuenta de gmail con la que se trabajará. </a:t>
            </a:r>
            <a:endParaRPr sz="2400">
              <a:solidFill>
                <a:schemeClr val="dk1"/>
              </a:solidFill>
              <a:latin typeface="Roboto"/>
              <a:ea typeface="Roboto"/>
              <a:cs typeface="Roboto"/>
              <a:sym typeface="Roboto"/>
            </a:endParaRPr>
          </a:p>
          <a:p>
            <a:pPr marL="457200" lvl="0" indent="0" algn="l" rtl="0">
              <a:spcBef>
                <a:spcPts val="1200"/>
              </a:spcBef>
              <a:spcAft>
                <a:spcPts val="1200"/>
              </a:spcAft>
              <a:buNone/>
            </a:pPr>
            <a:endParaRPr/>
          </a:p>
        </p:txBody>
      </p:sp>
      <p:pic>
        <p:nvPicPr>
          <p:cNvPr id="186" name="Google Shape;186;p31"/>
          <p:cNvPicPr preferRelativeResize="0"/>
          <p:nvPr/>
        </p:nvPicPr>
        <p:blipFill>
          <a:blip r:embed="rId4">
            <a:alphaModFix/>
          </a:blip>
          <a:stretch>
            <a:fillRect/>
          </a:stretch>
        </p:blipFill>
        <p:spPr>
          <a:xfrm>
            <a:off x="1734175" y="2254827"/>
            <a:ext cx="6353126" cy="2888674"/>
          </a:xfrm>
          <a:prstGeom prst="rect">
            <a:avLst/>
          </a:prstGeom>
          <a:noFill/>
          <a:ln>
            <a:noFill/>
          </a:ln>
        </p:spPr>
      </p:pic>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55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sz="3850">
                <a:highlight>
                  <a:schemeClr val="lt1"/>
                </a:highlight>
                <a:latin typeface="Arial"/>
                <a:ea typeface="Arial"/>
                <a:cs typeface="Arial"/>
                <a:sym typeface="Arial"/>
              </a:rPr>
              <a:t>¿Qué es Firebase?</a:t>
            </a:r>
            <a:endParaRPr sz="38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66" name="Google Shape;66;p14"/>
          <p:cNvSpPr txBox="1">
            <a:spLocks noGrp="1"/>
          </p:cNvSpPr>
          <p:nvPr>
            <p:ph type="body" idx="1"/>
          </p:nvPr>
        </p:nvSpPr>
        <p:spPr>
          <a:xfrm>
            <a:off x="311700" y="1321150"/>
            <a:ext cx="8520600" cy="3694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419" sz="2400" b="1">
                <a:solidFill>
                  <a:schemeClr val="dk1"/>
                </a:solidFill>
                <a:highlight>
                  <a:schemeClr val="lt1"/>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Firebase de Google</a:t>
            </a:r>
            <a:r>
              <a:rPr lang="es-419" sz="2400">
                <a:solidFill>
                  <a:schemeClr val="dk1"/>
                </a:solidFill>
                <a:highlight>
                  <a:schemeClr val="lt1"/>
                </a:highlight>
                <a:latin typeface="Roboto"/>
                <a:ea typeface="Roboto"/>
                <a:cs typeface="Roboto"/>
                <a:sym typeface="Roboto"/>
              </a:rPr>
              <a:t> es una plataforma en la nube para el </a:t>
            </a:r>
            <a:r>
              <a:rPr lang="es-419" sz="2400" b="1">
                <a:solidFill>
                  <a:schemeClr val="dk1"/>
                </a:solidFill>
                <a:highlight>
                  <a:schemeClr val="lt1"/>
                </a:highlight>
                <a:latin typeface="Roboto"/>
                <a:ea typeface="Roboto"/>
                <a:cs typeface="Roboto"/>
                <a:sym typeface="Roboto"/>
              </a:rPr>
              <a:t>desarrollo de aplicaciones web y móvil</a:t>
            </a:r>
            <a:r>
              <a:rPr lang="es-419" sz="2400">
                <a:solidFill>
                  <a:schemeClr val="dk1"/>
                </a:solidFill>
                <a:highlight>
                  <a:schemeClr val="lt1"/>
                </a:highlight>
                <a:latin typeface="Roboto"/>
                <a:ea typeface="Roboto"/>
                <a:cs typeface="Roboto"/>
                <a:sym typeface="Roboto"/>
              </a:rPr>
              <a:t>. Está disponible para distintas plataformas (iOS, Android y web).</a:t>
            </a:r>
            <a:endParaRPr sz="2400">
              <a:solidFill>
                <a:schemeClr val="dk1"/>
              </a:solidFill>
              <a:highlight>
                <a:schemeClr val="lt1"/>
              </a:highlight>
            </a:endParaRPr>
          </a:p>
        </p:txBody>
      </p:sp>
      <p:pic>
        <p:nvPicPr>
          <p:cNvPr id="67" name="Google Shape;67;p14"/>
          <p:cNvPicPr preferRelativeResize="0"/>
          <p:nvPr/>
        </p:nvPicPr>
        <p:blipFill>
          <a:blip r:embed="rId4">
            <a:alphaModFix/>
          </a:blip>
          <a:stretch>
            <a:fillRect/>
          </a:stretch>
        </p:blipFill>
        <p:spPr>
          <a:xfrm>
            <a:off x="2979675" y="2687000"/>
            <a:ext cx="4363852" cy="2181900"/>
          </a:xfrm>
          <a:prstGeom prst="rect">
            <a:avLst/>
          </a:prstGeom>
          <a:noFill/>
          <a:ln>
            <a:noFill/>
          </a:ln>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2" name="Google Shape;19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3" name="Google Shape;193;p32"/>
          <p:cNvPicPr preferRelativeResize="0"/>
          <p:nvPr/>
        </p:nvPicPr>
        <p:blipFill>
          <a:blip r:embed="rId3">
            <a:alphaModFix/>
          </a:blip>
          <a:stretch>
            <a:fillRect/>
          </a:stretch>
        </p:blipFill>
        <p:spPr>
          <a:xfrm>
            <a:off x="1813675" y="445025"/>
            <a:ext cx="4834925" cy="4042801"/>
          </a:xfrm>
          <a:prstGeom prst="rect">
            <a:avLst/>
          </a:prstGeom>
          <a:noFill/>
          <a:ln>
            <a:noFill/>
          </a:ln>
        </p:spPr>
      </p:pic>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9" name="Google Shape;199;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0" name="Google Shape;200;p33"/>
          <p:cNvPicPr preferRelativeResize="0"/>
          <p:nvPr/>
        </p:nvPicPr>
        <p:blipFill>
          <a:blip r:embed="rId3">
            <a:alphaModFix/>
          </a:blip>
          <a:stretch>
            <a:fillRect/>
          </a:stretch>
        </p:blipFill>
        <p:spPr>
          <a:xfrm>
            <a:off x="1940052" y="525225"/>
            <a:ext cx="4382212" cy="3991024"/>
          </a:xfrm>
          <a:prstGeom prst="rect">
            <a:avLst/>
          </a:prstGeom>
          <a:noFill/>
          <a:ln>
            <a:noFill/>
          </a:ln>
        </p:spPr>
      </p:pic>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6" name="Google Shape;206;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7" name="Google Shape;207;p34"/>
          <p:cNvPicPr preferRelativeResize="0"/>
          <p:nvPr/>
        </p:nvPicPr>
        <p:blipFill>
          <a:blip r:embed="rId3">
            <a:alphaModFix/>
          </a:blip>
          <a:stretch>
            <a:fillRect/>
          </a:stretch>
        </p:blipFill>
        <p:spPr>
          <a:xfrm>
            <a:off x="1124925" y="0"/>
            <a:ext cx="6894149" cy="5143500"/>
          </a:xfrm>
          <a:prstGeom prst="rect">
            <a:avLst/>
          </a:prstGeom>
          <a:noFill/>
          <a:ln>
            <a:noFill/>
          </a:ln>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3" name="Google Shape;21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4" name="Google Shape;214;p35"/>
          <p:cNvPicPr preferRelativeResize="0"/>
          <p:nvPr/>
        </p:nvPicPr>
        <p:blipFill>
          <a:blip r:embed="rId3">
            <a:alphaModFix/>
          </a:blip>
          <a:stretch>
            <a:fillRect/>
          </a:stretch>
        </p:blipFill>
        <p:spPr>
          <a:xfrm>
            <a:off x="2206249" y="345012"/>
            <a:ext cx="3866750" cy="4453475"/>
          </a:xfrm>
          <a:prstGeom prst="rect">
            <a:avLst/>
          </a:prstGeom>
          <a:noFill/>
          <a:ln>
            <a:noFill/>
          </a:ln>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0" name="Google Shape;220;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1" name="Google Shape;221;p36"/>
          <p:cNvPicPr preferRelativeResize="0"/>
          <p:nvPr/>
        </p:nvPicPr>
        <p:blipFill>
          <a:blip r:embed="rId3">
            <a:alphaModFix/>
          </a:blip>
          <a:stretch>
            <a:fillRect/>
          </a:stretch>
        </p:blipFill>
        <p:spPr>
          <a:xfrm>
            <a:off x="553450" y="565176"/>
            <a:ext cx="7896555" cy="3416399"/>
          </a:xfrm>
          <a:prstGeom prst="rect">
            <a:avLst/>
          </a:prstGeom>
          <a:noFill/>
          <a:ln>
            <a:noFill/>
          </a:ln>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7" name="Google Shape;227;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8" name="Google Shape;228;p37"/>
          <p:cNvPicPr preferRelativeResize="0"/>
          <p:nvPr/>
        </p:nvPicPr>
        <p:blipFill>
          <a:blip r:embed="rId3">
            <a:alphaModFix/>
          </a:blip>
          <a:stretch>
            <a:fillRect/>
          </a:stretch>
        </p:blipFill>
        <p:spPr>
          <a:xfrm>
            <a:off x="730550" y="522149"/>
            <a:ext cx="7319575" cy="3887476"/>
          </a:xfrm>
          <a:prstGeom prst="rect">
            <a:avLst/>
          </a:prstGeom>
          <a:noFill/>
          <a:ln>
            <a:noFill/>
          </a:ln>
        </p:spPr>
      </p:pic>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4" name="Google Shape;234;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5" name="Google Shape;235;p38"/>
          <p:cNvPicPr preferRelativeResize="0"/>
          <p:nvPr/>
        </p:nvPicPr>
        <p:blipFill>
          <a:blip r:embed="rId3">
            <a:alphaModFix/>
          </a:blip>
          <a:stretch>
            <a:fillRect/>
          </a:stretch>
        </p:blipFill>
        <p:spPr>
          <a:xfrm>
            <a:off x="852763" y="316675"/>
            <a:ext cx="7438480" cy="4032675"/>
          </a:xfrm>
          <a:prstGeom prst="rect">
            <a:avLst/>
          </a:prstGeom>
          <a:noFill/>
          <a:ln>
            <a:noFill/>
          </a:ln>
        </p:spPr>
      </p:pic>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1" name="Google Shape;24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2" name="Google Shape;242;p39"/>
          <p:cNvPicPr preferRelativeResize="0"/>
          <p:nvPr/>
        </p:nvPicPr>
        <p:blipFill>
          <a:blip r:embed="rId3">
            <a:alphaModFix/>
          </a:blip>
          <a:stretch>
            <a:fillRect/>
          </a:stretch>
        </p:blipFill>
        <p:spPr>
          <a:xfrm>
            <a:off x="2176627" y="496350"/>
            <a:ext cx="4197226" cy="4072525"/>
          </a:xfrm>
          <a:prstGeom prst="rect">
            <a:avLst/>
          </a:prstGeom>
          <a:noFill/>
          <a:ln>
            <a:noFill/>
          </a:ln>
        </p:spPr>
      </p:pic>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8" name="Google Shape;24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9" name="Google Shape;249;p40"/>
          <p:cNvPicPr preferRelativeResize="0"/>
          <p:nvPr/>
        </p:nvPicPr>
        <p:blipFill>
          <a:blip r:embed="rId3">
            <a:alphaModFix/>
          </a:blip>
          <a:stretch>
            <a:fillRect/>
          </a:stretch>
        </p:blipFill>
        <p:spPr>
          <a:xfrm>
            <a:off x="2219125" y="152300"/>
            <a:ext cx="4687750" cy="4453351"/>
          </a:xfrm>
          <a:prstGeom prst="rect">
            <a:avLst/>
          </a:prstGeom>
          <a:noFill/>
          <a:ln>
            <a:noFill/>
          </a:ln>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a:t>Instalación		</a:t>
            </a:r>
            <a:endParaRPr/>
          </a:p>
        </p:txBody>
      </p:sp>
      <p:sp>
        <p:nvSpPr>
          <p:cNvPr id="255" name="Google Shape;255;p41"/>
          <p:cNvSpPr txBox="1">
            <a:spLocks noGrp="1"/>
          </p:cNvSpPr>
          <p:nvPr>
            <p:ph type="body" idx="1"/>
          </p:nvPr>
        </p:nvSpPr>
        <p:spPr>
          <a:xfrm>
            <a:off x="311700" y="11746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2400">
                <a:solidFill>
                  <a:schemeClr val="dk1"/>
                </a:solidFill>
              </a:rPr>
              <a:t>Se requiere tener instalado node js y angular </a:t>
            </a:r>
            <a:endParaRPr sz="2400">
              <a:solidFill>
                <a:schemeClr val="dk1"/>
              </a:solidFill>
            </a:endParaRPr>
          </a:p>
          <a:p>
            <a:pPr marL="0" lvl="0" indent="0" algn="l" rtl="0">
              <a:spcBef>
                <a:spcPts val="1200"/>
              </a:spcBef>
              <a:spcAft>
                <a:spcPts val="1200"/>
              </a:spcAft>
              <a:buNone/>
            </a:pPr>
            <a:endParaRPr/>
          </a:p>
        </p:txBody>
      </p:sp>
      <p:pic>
        <p:nvPicPr>
          <p:cNvPr id="256" name="Google Shape;256;p41"/>
          <p:cNvPicPr preferRelativeResize="0"/>
          <p:nvPr/>
        </p:nvPicPr>
        <p:blipFill>
          <a:blip r:embed="rId3">
            <a:alphaModFix/>
          </a:blip>
          <a:stretch>
            <a:fillRect/>
          </a:stretch>
        </p:blipFill>
        <p:spPr>
          <a:xfrm>
            <a:off x="448412" y="2126337"/>
            <a:ext cx="7374675" cy="1121833"/>
          </a:xfrm>
          <a:prstGeom prst="rect">
            <a:avLst/>
          </a:prstGeom>
          <a:noFill/>
          <a:ln>
            <a:noFill/>
          </a:ln>
        </p:spPr>
      </p:pic>
      <p:pic>
        <p:nvPicPr>
          <p:cNvPr id="257" name="Google Shape;257;p41"/>
          <p:cNvPicPr preferRelativeResize="0"/>
          <p:nvPr/>
        </p:nvPicPr>
        <p:blipFill>
          <a:blip r:embed="rId4">
            <a:alphaModFix/>
          </a:blip>
          <a:stretch>
            <a:fillRect/>
          </a:stretch>
        </p:blipFill>
        <p:spPr>
          <a:xfrm>
            <a:off x="403300" y="3624514"/>
            <a:ext cx="7374675" cy="966486"/>
          </a:xfrm>
          <a:prstGeom prst="rect">
            <a:avLst/>
          </a:prstGeom>
          <a:noFill/>
          <a:ln>
            <a:noFill/>
          </a:ln>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37925" y="76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b="1">
                <a:latin typeface="Arial"/>
                <a:ea typeface="Arial"/>
                <a:cs typeface="Arial"/>
                <a:sym typeface="Arial"/>
              </a:rPr>
              <a:t>Un poco de historia… </a:t>
            </a:r>
            <a:endParaRPr b="1">
              <a:latin typeface="Arial"/>
              <a:ea typeface="Arial"/>
              <a:cs typeface="Arial"/>
              <a:sym typeface="Arial"/>
            </a:endParaRPr>
          </a:p>
        </p:txBody>
      </p:sp>
      <p:sp>
        <p:nvSpPr>
          <p:cNvPr id="73" name="Google Shape;73;p15"/>
          <p:cNvSpPr txBox="1">
            <a:spLocks noGrp="1"/>
          </p:cNvSpPr>
          <p:nvPr>
            <p:ph type="body" idx="1"/>
          </p:nvPr>
        </p:nvSpPr>
        <p:spPr>
          <a:xfrm>
            <a:off x="237925" y="6875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s-419" sz="2400">
                <a:solidFill>
                  <a:schemeClr val="dk1"/>
                </a:solidFill>
                <a:latin typeface="Roboto"/>
                <a:ea typeface="Roboto"/>
                <a:cs typeface="Roboto"/>
                <a:sym typeface="Roboto"/>
              </a:rPr>
              <a:t>Se desarrolló en 2011 por James Tamplin y Andrew Lee en Firebase Inc, con el nombre de </a:t>
            </a:r>
            <a:r>
              <a:rPr lang="es-419" sz="2400" i="1">
                <a:solidFill>
                  <a:schemeClr val="dk1"/>
                </a:solidFill>
                <a:latin typeface="Roboto"/>
                <a:ea typeface="Roboto"/>
                <a:cs typeface="Roboto"/>
                <a:sym typeface="Roboto"/>
              </a:rPr>
              <a:t>Envolve</a:t>
            </a:r>
            <a:r>
              <a:rPr lang="es-419" sz="2400">
                <a:solidFill>
                  <a:schemeClr val="dk1"/>
                </a:solidFill>
                <a:latin typeface="Roboto"/>
                <a:ea typeface="Roboto"/>
                <a:cs typeface="Roboto"/>
                <a:sym typeface="Roboto"/>
              </a:rPr>
              <a:t>, sin embargo no tuvo el éxito esperado. </a:t>
            </a:r>
            <a:endParaRPr sz="2400">
              <a:solidFill>
                <a:schemeClr val="dk1"/>
              </a:solidFill>
              <a:latin typeface="Roboto"/>
              <a:ea typeface="Roboto"/>
              <a:cs typeface="Roboto"/>
              <a:sym typeface="Roboto"/>
            </a:endParaRPr>
          </a:p>
          <a:p>
            <a:pPr marL="0" lvl="0" indent="0" algn="just" rtl="0">
              <a:spcBef>
                <a:spcPts val="1200"/>
              </a:spcBef>
              <a:spcAft>
                <a:spcPts val="0"/>
              </a:spcAft>
              <a:buNone/>
            </a:pPr>
            <a:r>
              <a:rPr lang="es-419" sz="2400">
                <a:solidFill>
                  <a:schemeClr val="dk1"/>
                </a:solidFill>
                <a:latin typeface="Roboto"/>
                <a:ea typeface="Roboto"/>
                <a:cs typeface="Roboto"/>
                <a:sym typeface="Roboto"/>
              </a:rPr>
              <a:t>Le cambiaron el nombre a Firebase Realtime Database durante 2012 a 2013.</a:t>
            </a:r>
            <a:endParaRPr sz="2400">
              <a:solidFill>
                <a:schemeClr val="dk1"/>
              </a:solidFill>
              <a:latin typeface="Roboto"/>
              <a:ea typeface="Roboto"/>
              <a:cs typeface="Roboto"/>
              <a:sym typeface="Roboto"/>
            </a:endParaRPr>
          </a:p>
          <a:p>
            <a:pPr marL="0" lvl="0" indent="0" algn="just" rtl="0">
              <a:spcBef>
                <a:spcPts val="1200"/>
              </a:spcBef>
              <a:spcAft>
                <a:spcPts val="1200"/>
              </a:spcAft>
              <a:buNone/>
            </a:pPr>
            <a:r>
              <a:rPr lang="es-419" sz="2400">
                <a:solidFill>
                  <a:schemeClr val="dk1"/>
                </a:solidFill>
                <a:latin typeface="Roboto"/>
                <a:ea typeface="Roboto"/>
                <a:cs typeface="Roboto"/>
                <a:sym typeface="Roboto"/>
              </a:rPr>
              <a:t>En 2014 fue adquirida por GOOGLE </a:t>
            </a:r>
            <a:endParaRPr sz="2400">
              <a:solidFill>
                <a:schemeClr val="dk1"/>
              </a:solidFill>
              <a:latin typeface="Roboto"/>
              <a:ea typeface="Roboto"/>
              <a:cs typeface="Roboto"/>
              <a:sym typeface="Roboto"/>
            </a:endParaRPr>
          </a:p>
        </p:txBody>
      </p:sp>
      <p:pic>
        <p:nvPicPr>
          <p:cNvPr id="74" name="Google Shape;74;p15"/>
          <p:cNvPicPr preferRelativeResize="0"/>
          <p:nvPr/>
        </p:nvPicPr>
        <p:blipFill>
          <a:blip r:embed="rId3">
            <a:alphaModFix/>
          </a:blip>
          <a:stretch>
            <a:fillRect/>
          </a:stretch>
        </p:blipFill>
        <p:spPr>
          <a:xfrm>
            <a:off x="5292225" y="2685425"/>
            <a:ext cx="1721100" cy="1721100"/>
          </a:xfrm>
          <a:prstGeom prst="rect">
            <a:avLst/>
          </a:prstGeom>
          <a:noFill/>
          <a:ln>
            <a:noFill/>
          </a:ln>
        </p:spPr>
      </p:pic>
      <p:pic>
        <p:nvPicPr>
          <p:cNvPr id="75" name="Google Shape;75;p15"/>
          <p:cNvPicPr preferRelativeResize="0"/>
          <p:nvPr/>
        </p:nvPicPr>
        <p:blipFill>
          <a:blip r:embed="rId4">
            <a:alphaModFix/>
          </a:blip>
          <a:stretch>
            <a:fillRect/>
          </a:stretch>
        </p:blipFill>
        <p:spPr>
          <a:xfrm>
            <a:off x="7376675" y="2616500"/>
            <a:ext cx="1676400" cy="1676400"/>
          </a:xfrm>
          <a:prstGeom prst="rect">
            <a:avLst/>
          </a:prstGeom>
          <a:noFill/>
          <a:ln>
            <a:noFill/>
          </a:ln>
        </p:spPr>
      </p:pic>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b="1"/>
              <a:t>Ejemplo: Autenticación </a:t>
            </a:r>
            <a:endParaRPr b="1"/>
          </a:p>
        </p:txBody>
      </p:sp>
      <p:sp>
        <p:nvSpPr>
          <p:cNvPr id="263" name="Google Shape;263;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4" name="Google Shape;264;p42"/>
          <p:cNvPicPr preferRelativeResize="0"/>
          <p:nvPr/>
        </p:nvPicPr>
        <p:blipFill>
          <a:blip r:embed="rId3">
            <a:alphaModFix/>
          </a:blip>
          <a:stretch>
            <a:fillRect/>
          </a:stretch>
        </p:blipFill>
        <p:spPr>
          <a:xfrm>
            <a:off x="913625" y="1195175"/>
            <a:ext cx="6381750" cy="2895600"/>
          </a:xfrm>
          <a:prstGeom prst="rect">
            <a:avLst/>
          </a:prstGeom>
          <a:noFill/>
          <a:ln>
            <a:noFill/>
          </a:ln>
        </p:spPr>
      </p:pic>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311700" y="17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a:t>Autenticación con GOOGLE </a:t>
            </a:r>
            <a:endParaRPr/>
          </a:p>
        </p:txBody>
      </p:sp>
      <p:sp>
        <p:nvSpPr>
          <p:cNvPr id="270" name="Google Shape;270;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1" name="Google Shape;271;p43"/>
          <p:cNvPicPr preferRelativeResize="0"/>
          <p:nvPr/>
        </p:nvPicPr>
        <p:blipFill>
          <a:blip r:embed="rId3">
            <a:alphaModFix/>
          </a:blip>
          <a:stretch>
            <a:fillRect/>
          </a:stretch>
        </p:blipFill>
        <p:spPr>
          <a:xfrm>
            <a:off x="728238" y="744675"/>
            <a:ext cx="7362825" cy="4371975"/>
          </a:xfrm>
          <a:prstGeom prst="rect">
            <a:avLst/>
          </a:prstGeom>
          <a:noFill/>
          <a:ln>
            <a:noFill/>
          </a:ln>
        </p:spPr>
      </p:pic>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0A134D-5DAD-41C4-B9BD-8DC9B8B5189E}"/>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62CE3467-6A1A-4A35-9621-3FA647B3B3C1}"/>
              </a:ext>
            </a:extLst>
          </p:cNvPr>
          <p:cNvSpPr>
            <a:spLocks noGrp="1"/>
          </p:cNvSpPr>
          <p:nvPr>
            <p:ph type="body" idx="1"/>
          </p:nvPr>
        </p:nvSpPr>
        <p:spPr>
          <a:xfrm>
            <a:off x="311700" y="1116189"/>
            <a:ext cx="8520600" cy="3416400"/>
          </a:xfrm>
        </p:spPr>
        <p:txBody>
          <a:bodyPr/>
          <a:lstStyle/>
          <a:p>
            <a:endParaRPr lang="es-MX" dirty="0"/>
          </a:p>
        </p:txBody>
      </p:sp>
      <p:pic>
        <p:nvPicPr>
          <p:cNvPr id="4" name="EjemploFirebase">
            <a:hlinkClick r:id="" action="ppaction://media"/>
            <a:extLst>
              <a:ext uri="{FF2B5EF4-FFF2-40B4-BE49-F238E27FC236}">
                <a16:creationId xmlns:a16="http://schemas.microsoft.com/office/drawing/2014/main" id="{5131C928-D431-4FCE-B4A2-9921AA2A82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075" y="92076"/>
            <a:ext cx="8932627" cy="4791982"/>
          </a:xfrm>
          <a:prstGeom prst="rect">
            <a:avLst/>
          </a:prstGeom>
        </p:spPr>
      </p:pic>
    </p:spTree>
    <p:extLst>
      <p:ext uri="{BB962C8B-B14F-4D97-AF65-F5344CB8AC3E}">
        <p14:creationId xmlns:p14="http://schemas.microsoft.com/office/powerpoint/2010/main" val="418740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b="1"/>
              <a:t>Cursos </a:t>
            </a:r>
            <a:endParaRPr b="1"/>
          </a:p>
        </p:txBody>
      </p:sp>
      <p:sp>
        <p:nvSpPr>
          <p:cNvPr id="277" name="Google Shape;277;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2400" u="sng">
                <a:solidFill>
                  <a:schemeClr val="hlink"/>
                </a:solidFill>
                <a:hlinkClick r:id="rId3"/>
              </a:rPr>
              <a:t>https://www.udemy.com/course/firebase-fundamentals/</a:t>
            </a:r>
            <a:r>
              <a:rPr lang="es-419" sz="2400"/>
              <a:t> </a:t>
            </a:r>
            <a:endParaRPr sz="2400"/>
          </a:p>
          <a:p>
            <a:pPr marL="0" lvl="0" indent="0" algn="l" rtl="0">
              <a:spcBef>
                <a:spcPts val="1200"/>
              </a:spcBef>
              <a:spcAft>
                <a:spcPts val="1200"/>
              </a:spcAft>
              <a:buNone/>
            </a:pPr>
            <a:endParaRPr/>
          </a:p>
        </p:txBody>
      </p:sp>
      <p:pic>
        <p:nvPicPr>
          <p:cNvPr id="278" name="Google Shape;278;p44"/>
          <p:cNvPicPr preferRelativeResize="0"/>
          <p:nvPr/>
        </p:nvPicPr>
        <p:blipFill>
          <a:blip r:embed="rId4">
            <a:alphaModFix/>
          </a:blip>
          <a:stretch>
            <a:fillRect/>
          </a:stretch>
        </p:blipFill>
        <p:spPr>
          <a:xfrm>
            <a:off x="830600" y="1673325"/>
            <a:ext cx="6195499" cy="2977875"/>
          </a:xfrm>
          <a:prstGeom prst="rect">
            <a:avLst/>
          </a:prstGeom>
          <a:noFill/>
          <a:ln>
            <a:noFill/>
          </a:ln>
        </p:spPr>
      </p:pic>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4" name="Google Shape;284;p45"/>
          <p:cNvSpPr txBox="1">
            <a:spLocks noGrp="1"/>
          </p:cNvSpPr>
          <p:nvPr>
            <p:ph type="body" idx="1"/>
          </p:nvPr>
        </p:nvSpPr>
        <p:spPr>
          <a:xfrm>
            <a:off x="311700" y="4071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2400" u="sng">
                <a:solidFill>
                  <a:schemeClr val="hlink"/>
                </a:solidFill>
                <a:hlinkClick r:id="rId3"/>
              </a:rPr>
              <a:t>https://www.udemy.com/course/create-a-crud-application-with-ionic-3-and-firebase/</a:t>
            </a:r>
            <a:r>
              <a:rPr lang="es-419" sz="2400"/>
              <a:t> </a:t>
            </a:r>
            <a:endParaRPr sz="2400"/>
          </a:p>
          <a:p>
            <a:pPr marL="0" lvl="0" indent="0" algn="l" rtl="0">
              <a:spcBef>
                <a:spcPts val="1200"/>
              </a:spcBef>
              <a:spcAft>
                <a:spcPts val="1200"/>
              </a:spcAft>
              <a:buNone/>
            </a:pPr>
            <a:endParaRPr/>
          </a:p>
        </p:txBody>
      </p:sp>
      <p:pic>
        <p:nvPicPr>
          <p:cNvPr id="285" name="Google Shape;285;p45"/>
          <p:cNvPicPr preferRelativeResize="0"/>
          <p:nvPr/>
        </p:nvPicPr>
        <p:blipFill>
          <a:blip r:embed="rId4">
            <a:alphaModFix/>
          </a:blip>
          <a:stretch>
            <a:fillRect/>
          </a:stretch>
        </p:blipFill>
        <p:spPr>
          <a:xfrm>
            <a:off x="1010674" y="1457652"/>
            <a:ext cx="6399151" cy="3152350"/>
          </a:xfrm>
          <a:prstGeom prst="rect">
            <a:avLst/>
          </a:prstGeom>
          <a:noFill/>
          <a:ln>
            <a:noFill/>
          </a:ln>
        </p:spPr>
      </p:pic>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txBox="1">
            <a:spLocks noGrp="1"/>
          </p:cNvSpPr>
          <p:nvPr>
            <p:ph type="body" idx="1"/>
          </p:nvPr>
        </p:nvSpPr>
        <p:spPr>
          <a:xfrm>
            <a:off x="218850" y="2374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sz="2400">
                <a:solidFill>
                  <a:schemeClr val="dk1"/>
                </a:solidFill>
                <a:latin typeface="Roboto"/>
                <a:ea typeface="Roboto"/>
                <a:cs typeface="Roboto"/>
                <a:sym typeface="Roboto"/>
              </a:rPr>
              <a:t>Firebase tiene sus propios cursos para que aprendamos a usar las herramientas que ofrece  en nuestras apps </a:t>
            </a:r>
            <a:endParaRPr sz="2400">
              <a:solidFill>
                <a:schemeClr val="dk1"/>
              </a:solidFill>
              <a:latin typeface="Roboto"/>
              <a:ea typeface="Roboto"/>
              <a:cs typeface="Roboto"/>
              <a:sym typeface="Roboto"/>
            </a:endParaRPr>
          </a:p>
        </p:txBody>
      </p:sp>
      <p:pic>
        <p:nvPicPr>
          <p:cNvPr id="291" name="Google Shape;291;p46"/>
          <p:cNvPicPr preferRelativeResize="0"/>
          <p:nvPr/>
        </p:nvPicPr>
        <p:blipFill>
          <a:blip r:embed="rId3">
            <a:alphaModFix/>
          </a:blip>
          <a:stretch>
            <a:fillRect/>
          </a:stretch>
        </p:blipFill>
        <p:spPr>
          <a:xfrm>
            <a:off x="413275" y="1123661"/>
            <a:ext cx="7939940" cy="3663626"/>
          </a:xfrm>
          <a:prstGeom prst="rect">
            <a:avLst/>
          </a:prstGeom>
          <a:noFill/>
          <a:ln>
            <a:noFill/>
          </a:ln>
        </p:spPr>
      </p:pic>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7"/>
          <p:cNvSpPr txBox="1">
            <a:spLocks noGrp="1"/>
          </p:cNvSpPr>
          <p:nvPr>
            <p:ph type="body" idx="1"/>
          </p:nvPr>
        </p:nvSpPr>
        <p:spPr>
          <a:xfrm>
            <a:off x="198925" y="244800"/>
            <a:ext cx="8945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2400">
                <a:solidFill>
                  <a:schemeClr val="dk1"/>
                </a:solidFill>
                <a:latin typeface="Roboto"/>
                <a:ea typeface="Roboto"/>
                <a:cs typeface="Roboto"/>
                <a:sym typeface="Roboto"/>
              </a:rPr>
              <a:t>Además también cuenta con un canal en YouTube</a:t>
            </a:r>
            <a:endParaRPr sz="2400">
              <a:solidFill>
                <a:schemeClr val="dk1"/>
              </a:solidFill>
              <a:latin typeface="Roboto"/>
              <a:ea typeface="Roboto"/>
              <a:cs typeface="Roboto"/>
              <a:sym typeface="Roboto"/>
            </a:endParaRPr>
          </a:p>
          <a:p>
            <a:pPr marL="0" lvl="0" indent="0" algn="l" rtl="0">
              <a:spcBef>
                <a:spcPts val="1200"/>
              </a:spcBef>
              <a:spcAft>
                <a:spcPts val="0"/>
              </a:spcAft>
              <a:buNone/>
            </a:pPr>
            <a:r>
              <a:rPr lang="es-419" sz="2400" u="sng">
                <a:solidFill>
                  <a:schemeClr val="hlink"/>
                </a:solidFill>
                <a:latin typeface="Roboto"/>
                <a:ea typeface="Roboto"/>
                <a:cs typeface="Roboto"/>
                <a:sym typeface="Roboto"/>
                <a:hlinkClick r:id="rId3"/>
              </a:rPr>
              <a:t>https://www.youtube.com/channel/UCP4bf6IHJJQehibu6ai__cg</a:t>
            </a:r>
            <a:r>
              <a:rPr lang="es-419" sz="2400">
                <a:latin typeface="Roboto"/>
                <a:ea typeface="Roboto"/>
                <a:cs typeface="Roboto"/>
                <a:sym typeface="Roboto"/>
              </a:rPr>
              <a:t> </a:t>
            </a:r>
            <a:endParaRPr sz="2400">
              <a:latin typeface="Roboto"/>
              <a:ea typeface="Roboto"/>
              <a:cs typeface="Roboto"/>
              <a:sym typeface="Roboto"/>
            </a:endParaRPr>
          </a:p>
          <a:p>
            <a:pPr marL="0" lvl="0" indent="0" algn="l" rtl="0">
              <a:spcBef>
                <a:spcPts val="1200"/>
              </a:spcBef>
              <a:spcAft>
                <a:spcPts val="1200"/>
              </a:spcAft>
              <a:buNone/>
            </a:pPr>
            <a:endParaRPr/>
          </a:p>
        </p:txBody>
      </p:sp>
      <p:pic>
        <p:nvPicPr>
          <p:cNvPr id="297" name="Google Shape;297;p47"/>
          <p:cNvPicPr preferRelativeResize="0"/>
          <p:nvPr/>
        </p:nvPicPr>
        <p:blipFill>
          <a:blip r:embed="rId4">
            <a:alphaModFix/>
          </a:blip>
          <a:stretch>
            <a:fillRect/>
          </a:stretch>
        </p:blipFill>
        <p:spPr>
          <a:xfrm>
            <a:off x="1210250" y="1761896"/>
            <a:ext cx="5449575" cy="2921125"/>
          </a:xfrm>
          <a:prstGeom prst="rect">
            <a:avLst/>
          </a:prstGeom>
          <a:noFill/>
          <a:ln>
            <a:noFill/>
          </a:ln>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3" name="Google Shape;303;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4" name="Google Shape;304;p48"/>
          <p:cNvPicPr preferRelativeResize="0"/>
          <p:nvPr/>
        </p:nvPicPr>
        <p:blipFill>
          <a:blip r:embed="rId3">
            <a:alphaModFix/>
          </a:blip>
          <a:stretch>
            <a:fillRect/>
          </a:stretch>
        </p:blipFill>
        <p:spPr>
          <a:xfrm>
            <a:off x="826500" y="411451"/>
            <a:ext cx="7564450" cy="4248350"/>
          </a:xfrm>
          <a:prstGeom prst="rect">
            <a:avLst/>
          </a:prstGeom>
          <a:noFill/>
          <a:ln>
            <a:noFill/>
          </a:ln>
        </p:spPr>
      </p:pic>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¿Mis datos están seguros?</a:t>
            </a:r>
            <a:endParaRPr/>
          </a:p>
        </p:txBody>
      </p:sp>
      <p:sp>
        <p:nvSpPr>
          <p:cNvPr id="310" name="Google Shape;310;p49"/>
          <p:cNvSpPr txBox="1">
            <a:spLocks noGrp="1"/>
          </p:cNvSpPr>
          <p:nvPr>
            <p:ph type="body" idx="1"/>
          </p:nvPr>
        </p:nvSpPr>
        <p:spPr>
          <a:xfrm>
            <a:off x="5593325" y="281700"/>
            <a:ext cx="3520200" cy="4010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419" sz="1900">
                <a:solidFill>
                  <a:schemeClr val="dk1"/>
                </a:solidFill>
                <a:latin typeface="Roboto"/>
                <a:ea typeface="Roboto"/>
                <a:cs typeface="Roboto"/>
                <a:sym typeface="Roboto"/>
              </a:rPr>
              <a:t>Todos los servicios de Firebase (aparte de Verificación de aplicaciones, App Distribution y App Indexing) completaron correctamente los procesos de evaluación de </a:t>
            </a:r>
            <a:r>
              <a:rPr lang="es-419" sz="190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ISO 27001</a:t>
            </a:r>
            <a:r>
              <a:rPr lang="es-419" sz="1900">
                <a:solidFill>
                  <a:schemeClr val="dk1"/>
                </a:solidFill>
                <a:latin typeface="Roboto"/>
                <a:ea typeface="Roboto"/>
                <a:cs typeface="Roboto"/>
                <a:sym typeface="Roboto"/>
              </a:rPr>
              <a:t>, </a:t>
            </a:r>
            <a:r>
              <a:rPr lang="es-419" sz="190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SOC 1</a:t>
            </a:r>
            <a:r>
              <a:rPr lang="es-419" sz="1900">
                <a:solidFill>
                  <a:schemeClr val="dk1"/>
                </a:solidFill>
                <a:latin typeface="Roboto"/>
                <a:ea typeface="Roboto"/>
                <a:cs typeface="Roboto"/>
                <a:sym typeface="Roboto"/>
              </a:rPr>
              <a:t>, </a:t>
            </a:r>
            <a:r>
              <a:rPr lang="es-419" sz="190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SOC 2</a:t>
            </a:r>
            <a:r>
              <a:rPr lang="es-419" sz="1900">
                <a:solidFill>
                  <a:schemeClr val="dk1"/>
                </a:solidFill>
                <a:latin typeface="Roboto"/>
                <a:ea typeface="Roboto"/>
                <a:cs typeface="Roboto"/>
                <a:sym typeface="Roboto"/>
              </a:rPr>
              <a:t> y </a:t>
            </a:r>
            <a:r>
              <a:rPr lang="es-419" sz="190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SOC 3</a:t>
            </a:r>
            <a:r>
              <a:rPr lang="es-419" sz="1900">
                <a:solidFill>
                  <a:schemeClr val="dk1"/>
                </a:solidFill>
                <a:latin typeface="Roboto"/>
                <a:ea typeface="Roboto"/>
                <a:cs typeface="Roboto"/>
                <a:sym typeface="Roboto"/>
              </a:rPr>
              <a:t>. Además, algunos también completaron los procesos de certificación de </a:t>
            </a:r>
            <a:r>
              <a:rPr lang="es-419" sz="190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ISO 27017</a:t>
            </a:r>
            <a:r>
              <a:rPr lang="es-419" sz="1900">
                <a:solidFill>
                  <a:schemeClr val="dk1"/>
                </a:solidFill>
                <a:latin typeface="Roboto"/>
                <a:ea typeface="Roboto"/>
                <a:cs typeface="Roboto"/>
                <a:sym typeface="Roboto"/>
              </a:rPr>
              <a:t> y de </a:t>
            </a:r>
            <a:r>
              <a:rPr lang="es-419" sz="190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ISO 27018</a:t>
            </a:r>
            <a:r>
              <a:rPr lang="es-419" sz="1900">
                <a:solidFill>
                  <a:schemeClr val="dk1"/>
                </a:solidFill>
                <a:latin typeface="Roboto"/>
                <a:ea typeface="Roboto"/>
                <a:cs typeface="Roboto"/>
                <a:sym typeface="Roboto"/>
              </a:rPr>
              <a:t> </a:t>
            </a:r>
            <a:endParaRPr sz="2500">
              <a:solidFill>
                <a:schemeClr val="dk1"/>
              </a:solidFill>
            </a:endParaRPr>
          </a:p>
        </p:txBody>
      </p:sp>
      <p:pic>
        <p:nvPicPr>
          <p:cNvPr id="311" name="Google Shape;311;p49"/>
          <p:cNvPicPr preferRelativeResize="0"/>
          <p:nvPr/>
        </p:nvPicPr>
        <p:blipFill>
          <a:blip r:embed="rId9">
            <a:alphaModFix/>
          </a:blip>
          <a:stretch>
            <a:fillRect/>
          </a:stretch>
        </p:blipFill>
        <p:spPr>
          <a:xfrm>
            <a:off x="311700" y="926600"/>
            <a:ext cx="5160500" cy="4010026"/>
          </a:xfrm>
          <a:prstGeom prst="rect">
            <a:avLst/>
          </a:prstGeom>
          <a:noFill/>
          <a:ln>
            <a:noFill/>
          </a:ln>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txBox="1">
            <a:spLocks noGrp="1"/>
          </p:cNvSpPr>
          <p:nvPr>
            <p:ph type="title"/>
          </p:nvPr>
        </p:nvSpPr>
        <p:spPr>
          <a:xfrm>
            <a:off x="997950" y="112975"/>
            <a:ext cx="8520600" cy="12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419" sz="5700"/>
              <a:t>¡Gracias por su atención!</a:t>
            </a:r>
            <a:endParaRPr sz="5700"/>
          </a:p>
        </p:txBody>
      </p:sp>
      <p:sp>
        <p:nvSpPr>
          <p:cNvPr id="317" name="Google Shape;317;p50"/>
          <p:cNvSpPr txBox="1"/>
          <p:nvPr/>
        </p:nvSpPr>
        <p:spPr>
          <a:xfrm>
            <a:off x="1129075" y="1173375"/>
            <a:ext cx="7497300" cy="1605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000"/>
              </a:spcBef>
              <a:spcAft>
                <a:spcPts val="0"/>
              </a:spcAft>
              <a:buNone/>
            </a:pPr>
            <a:r>
              <a:rPr lang="es-419" sz="2800" b="1">
                <a:solidFill>
                  <a:srgbClr val="FF9900"/>
                </a:solidFill>
                <a:latin typeface="Comfortaa"/>
                <a:ea typeface="Comfortaa"/>
                <a:cs typeface="Comfortaa"/>
                <a:sym typeface="Comfortaa"/>
              </a:rPr>
              <a:t>El éxito es conseguir lo que quieres. La felicidad es querer lo que consigues.</a:t>
            </a:r>
            <a:endParaRPr sz="2800" b="1">
              <a:solidFill>
                <a:srgbClr val="FF9900"/>
              </a:solidFill>
              <a:latin typeface="Comfortaa"/>
              <a:ea typeface="Comfortaa"/>
              <a:cs typeface="Comfortaa"/>
              <a:sym typeface="Comfortaa"/>
            </a:endParaRPr>
          </a:p>
          <a:p>
            <a:pPr marL="0" lvl="0" indent="0" algn="ctr" rtl="0">
              <a:lnSpc>
                <a:spcPct val="90000"/>
              </a:lnSpc>
              <a:spcBef>
                <a:spcPts val="1000"/>
              </a:spcBef>
              <a:spcAft>
                <a:spcPts val="0"/>
              </a:spcAft>
              <a:buNone/>
            </a:pPr>
            <a:r>
              <a:rPr lang="es-419" sz="2800" b="1">
                <a:solidFill>
                  <a:srgbClr val="FF9900"/>
                </a:solidFill>
                <a:latin typeface="Comfortaa"/>
                <a:ea typeface="Comfortaa"/>
                <a:cs typeface="Comfortaa"/>
                <a:sym typeface="Comfortaa"/>
              </a:rPr>
              <a:t>Dale Carnegie</a:t>
            </a:r>
            <a:endParaRPr sz="2800" b="1">
              <a:solidFill>
                <a:srgbClr val="FF9900"/>
              </a:solidFill>
              <a:latin typeface="Comfortaa"/>
              <a:ea typeface="Comfortaa"/>
              <a:cs typeface="Comfortaa"/>
              <a:sym typeface="Comfortaa"/>
            </a:endParaRPr>
          </a:p>
        </p:txBody>
      </p:sp>
      <p:pic>
        <p:nvPicPr>
          <p:cNvPr id="318" name="Google Shape;318;p50"/>
          <p:cNvPicPr preferRelativeResize="0"/>
          <p:nvPr/>
        </p:nvPicPr>
        <p:blipFill>
          <a:blip r:embed="rId3">
            <a:alphaModFix/>
          </a:blip>
          <a:stretch>
            <a:fillRect/>
          </a:stretch>
        </p:blipFill>
        <p:spPr>
          <a:xfrm>
            <a:off x="3530587" y="2779275"/>
            <a:ext cx="2694275" cy="3821800"/>
          </a:xfrm>
          <a:prstGeom prst="rect">
            <a:avLst/>
          </a:prstGeom>
          <a:noFill/>
          <a:ln>
            <a:noFill/>
          </a:ln>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67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sz="3850">
                <a:highlight>
                  <a:schemeClr val="lt1"/>
                </a:highlight>
                <a:latin typeface="Arial"/>
                <a:ea typeface="Arial"/>
                <a:cs typeface="Arial"/>
                <a:sym typeface="Arial"/>
              </a:rPr>
              <a:t>¿Para qué sirve Firebase?</a:t>
            </a:r>
            <a:endParaRPr sz="38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81" name="Google Shape;81;p16"/>
          <p:cNvSpPr txBox="1">
            <a:spLocks noGrp="1"/>
          </p:cNvSpPr>
          <p:nvPr>
            <p:ph type="body" idx="1"/>
          </p:nvPr>
        </p:nvSpPr>
        <p:spPr>
          <a:xfrm>
            <a:off x="311700" y="1197700"/>
            <a:ext cx="8520600" cy="37827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419" sz="2400">
                <a:solidFill>
                  <a:schemeClr val="dk1"/>
                </a:solidFill>
                <a:highlight>
                  <a:schemeClr val="lt1"/>
                </a:highlight>
                <a:latin typeface="Roboto"/>
                <a:ea typeface="Roboto"/>
                <a:cs typeface="Roboto"/>
                <a:sym typeface="Roboto"/>
              </a:rPr>
              <a:t>Su función esencial es hacer más sencilla la creación de tanto aplicaciones webs como móviles y su desarrollo, procurando que el trabajo sea más rápido, pero sin renunciar a la calidad requerida.</a:t>
            </a:r>
            <a:endParaRPr sz="2400">
              <a:solidFill>
                <a:schemeClr val="dk1"/>
              </a:solidFill>
              <a:highlight>
                <a:schemeClr val="lt1"/>
              </a:highlight>
            </a:endParaRPr>
          </a:p>
        </p:txBody>
      </p:sp>
      <p:pic>
        <p:nvPicPr>
          <p:cNvPr id="82" name="Google Shape;82;p16"/>
          <p:cNvPicPr preferRelativeResize="0"/>
          <p:nvPr/>
        </p:nvPicPr>
        <p:blipFill>
          <a:blip r:embed="rId3">
            <a:alphaModFix/>
          </a:blip>
          <a:stretch>
            <a:fillRect/>
          </a:stretch>
        </p:blipFill>
        <p:spPr>
          <a:xfrm>
            <a:off x="3481850" y="2804725"/>
            <a:ext cx="4631650" cy="2031000"/>
          </a:xfrm>
          <a:prstGeom prst="rect">
            <a:avLst/>
          </a:prstGeom>
          <a:noFill/>
          <a:ln>
            <a:noFill/>
          </a:ln>
        </p:spPr>
      </p:pic>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3500">
                <a:latin typeface="Arial"/>
                <a:ea typeface="Arial"/>
                <a:cs typeface="Arial"/>
                <a:sym typeface="Arial"/>
              </a:rPr>
              <a:t>Referencias</a:t>
            </a:r>
            <a:endParaRPr sz="3500">
              <a:latin typeface="Arial"/>
              <a:ea typeface="Arial"/>
              <a:cs typeface="Arial"/>
              <a:sym typeface="Arial"/>
            </a:endParaRPr>
          </a:p>
        </p:txBody>
      </p:sp>
      <p:sp>
        <p:nvSpPr>
          <p:cNvPr id="324" name="Google Shape;324;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s-419" sz="1700">
                <a:solidFill>
                  <a:schemeClr val="dk1"/>
                </a:solidFill>
                <a:highlight>
                  <a:schemeClr val="lt1"/>
                </a:highlight>
                <a:latin typeface="Roboto"/>
                <a:ea typeface="Roboto"/>
                <a:cs typeface="Roboto"/>
                <a:sym typeface="Roboto"/>
              </a:rPr>
              <a:t>Firebase: qué es, para qué sirve, funcionalidades y ventajas, </a:t>
            </a:r>
            <a:r>
              <a:rPr lang="es-419" sz="1600">
                <a:solidFill>
                  <a:schemeClr val="dk1"/>
                </a:solidFill>
                <a:highlight>
                  <a:schemeClr val="lt1"/>
                </a:highlight>
                <a:latin typeface="Roboto"/>
                <a:ea typeface="Roboto"/>
                <a:cs typeface="Roboto"/>
                <a:sym typeface="Roboto"/>
              </a:rPr>
              <a:t>2020 Español Sara López Mora ,DIGITAL 55.</a:t>
            </a:r>
            <a:endParaRPr sz="1600">
              <a:solidFill>
                <a:schemeClr val="dk1"/>
              </a:solidFill>
              <a:highlight>
                <a:schemeClr val="lt1"/>
              </a:highlight>
              <a:latin typeface="Roboto"/>
              <a:ea typeface="Roboto"/>
              <a:cs typeface="Roboto"/>
              <a:sym typeface="Roboto"/>
            </a:endParaRPr>
          </a:p>
          <a:p>
            <a:pPr marL="0" lvl="0" indent="0" algn="just" rtl="0">
              <a:spcBef>
                <a:spcPts val="1200"/>
              </a:spcBef>
              <a:spcAft>
                <a:spcPts val="0"/>
              </a:spcAft>
              <a:buNone/>
            </a:pPr>
            <a:r>
              <a:rPr lang="es-419" sz="1700">
                <a:solidFill>
                  <a:schemeClr val="dk1"/>
                </a:solidFill>
                <a:highlight>
                  <a:schemeClr val="lt1"/>
                </a:highlight>
                <a:latin typeface="Roboto"/>
                <a:ea typeface="Roboto"/>
                <a:cs typeface="Roboto"/>
                <a:sym typeface="Roboto"/>
              </a:rPr>
              <a:t>Firebase, </a:t>
            </a:r>
            <a:r>
              <a:rPr lang="es-419" sz="1700" u="sng">
                <a:solidFill>
                  <a:schemeClr val="hlink"/>
                </a:solidFill>
                <a:hlinkClick r:id="rId3"/>
              </a:rPr>
              <a:t>https://firebase.google.com/?hl=es-419</a:t>
            </a:r>
            <a:r>
              <a:rPr lang="es-419" sz="1700"/>
              <a:t> .</a:t>
            </a:r>
            <a:endParaRPr sz="1700"/>
          </a:p>
          <a:p>
            <a:pPr marL="0" lvl="0" indent="0" algn="just" rtl="0">
              <a:spcBef>
                <a:spcPts val="1200"/>
              </a:spcBef>
              <a:spcAft>
                <a:spcPts val="0"/>
              </a:spcAft>
              <a:buNone/>
            </a:pPr>
            <a:r>
              <a:rPr lang="es-419" sz="1700">
                <a:solidFill>
                  <a:schemeClr val="dk1"/>
                </a:solidFill>
                <a:highlight>
                  <a:schemeClr val="lt1"/>
                </a:highlight>
                <a:latin typeface="Roboto"/>
                <a:ea typeface="Roboto"/>
                <a:cs typeface="Roboto"/>
                <a:sym typeface="Roboto"/>
              </a:rPr>
              <a:t>Qué es Firebase: Conoce la plataforma de Google ,2021 Español Yanina Muradas ,OpenWebinars.net</a:t>
            </a:r>
            <a:endParaRPr sz="1700">
              <a:solidFill>
                <a:schemeClr val="dk1"/>
              </a:solidFill>
              <a:highlight>
                <a:schemeClr val="lt1"/>
              </a:highlight>
              <a:latin typeface="Roboto"/>
              <a:ea typeface="Roboto"/>
              <a:cs typeface="Roboto"/>
              <a:sym typeface="Roboto"/>
            </a:endParaRPr>
          </a:p>
          <a:p>
            <a:pPr marL="0" lvl="0" indent="0" algn="just"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body" idx="1"/>
          </p:nvPr>
        </p:nvSpPr>
        <p:spPr>
          <a:xfrm>
            <a:off x="435150" y="333575"/>
            <a:ext cx="8520600" cy="47439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s-419" sz="2400">
                <a:solidFill>
                  <a:schemeClr val="dk1"/>
                </a:solidFill>
                <a:highlight>
                  <a:schemeClr val="lt1"/>
                </a:highlight>
                <a:latin typeface="Roboto"/>
                <a:ea typeface="Roboto"/>
                <a:cs typeface="Roboto"/>
                <a:sym typeface="Roboto"/>
              </a:rPr>
              <a:t>Las herramientas de firebase se pueden dividir principalmente  en </a:t>
            </a:r>
            <a:r>
              <a:rPr lang="es-419" sz="2400" b="1">
                <a:solidFill>
                  <a:schemeClr val="dk1"/>
                </a:solidFill>
                <a:highlight>
                  <a:schemeClr val="lt1"/>
                </a:highlight>
                <a:latin typeface="Roboto"/>
                <a:ea typeface="Roboto"/>
                <a:cs typeface="Roboto"/>
                <a:sym typeface="Roboto"/>
              </a:rPr>
              <a:t>cuatro grupos:</a:t>
            </a:r>
            <a:endParaRPr sz="2400" b="1">
              <a:solidFill>
                <a:schemeClr val="dk1"/>
              </a:solidFill>
              <a:highlight>
                <a:schemeClr val="lt1"/>
              </a:highlight>
              <a:latin typeface="Roboto"/>
              <a:ea typeface="Roboto"/>
              <a:cs typeface="Roboto"/>
              <a:sym typeface="Roboto"/>
            </a:endParaRPr>
          </a:p>
          <a:p>
            <a:pPr marL="0" lvl="0" indent="457200" algn="just" rtl="0">
              <a:spcBef>
                <a:spcPts val="1200"/>
              </a:spcBef>
              <a:spcAft>
                <a:spcPts val="0"/>
              </a:spcAft>
              <a:buNone/>
            </a:pPr>
            <a:r>
              <a:rPr lang="es-419" sz="2400" b="1">
                <a:solidFill>
                  <a:schemeClr val="dk1"/>
                </a:solidFill>
                <a:highlight>
                  <a:schemeClr val="lt1"/>
                </a:highlight>
                <a:latin typeface="Roboto"/>
                <a:ea typeface="Roboto"/>
                <a:cs typeface="Roboto"/>
                <a:sym typeface="Roboto"/>
              </a:rPr>
              <a:t>-Desarrollo </a:t>
            </a:r>
            <a:endParaRPr sz="2400" b="1">
              <a:solidFill>
                <a:schemeClr val="dk1"/>
              </a:solidFill>
              <a:highlight>
                <a:schemeClr val="lt1"/>
              </a:highlight>
              <a:latin typeface="Roboto"/>
              <a:ea typeface="Roboto"/>
              <a:cs typeface="Roboto"/>
              <a:sym typeface="Roboto"/>
            </a:endParaRPr>
          </a:p>
          <a:p>
            <a:pPr marL="0" lvl="0" indent="457200" algn="just" rtl="0">
              <a:spcBef>
                <a:spcPts val="1200"/>
              </a:spcBef>
              <a:spcAft>
                <a:spcPts val="0"/>
              </a:spcAft>
              <a:buNone/>
            </a:pPr>
            <a:r>
              <a:rPr lang="es-419" sz="2400" b="1">
                <a:solidFill>
                  <a:schemeClr val="dk1"/>
                </a:solidFill>
                <a:highlight>
                  <a:schemeClr val="lt1"/>
                </a:highlight>
                <a:latin typeface="Roboto"/>
                <a:ea typeface="Roboto"/>
                <a:cs typeface="Roboto"/>
                <a:sym typeface="Roboto"/>
              </a:rPr>
              <a:t>-Crecimiento</a:t>
            </a:r>
            <a:endParaRPr sz="2400" b="1">
              <a:solidFill>
                <a:schemeClr val="dk1"/>
              </a:solidFill>
              <a:highlight>
                <a:schemeClr val="lt1"/>
              </a:highlight>
              <a:latin typeface="Roboto"/>
              <a:ea typeface="Roboto"/>
              <a:cs typeface="Roboto"/>
              <a:sym typeface="Roboto"/>
            </a:endParaRPr>
          </a:p>
          <a:p>
            <a:pPr marL="0" lvl="0" indent="457200" algn="just" rtl="0">
              <a:spcBef>
                <a:spcPts val="1200"/>
              </a:spcBef>
              <a:spcAft>
                <a:spcPts val="0"/>
              </a:spcAft>
              <a:buNone/>
            </a:pPr>
            <a:r>
              <a:rPr lang="es-419" sz="2400" b="1">
                <a:solidFill>
                  <a:schemeClr val="dk1"/>
                </a:solidFill>
                <a:highlight>
                  <a:schemeClr val="lt1"/>
                </a:highlight>
                <a:latin typeface="Roboto"/>
                <a:ea typeface="Roboto"/>
                <a:cs typeface="Roboto"/>
                <a:sym typeface="Roboto"/>
              </a:rPr>
              <a:t>-Monetización </a:t>
            </a:r>
            <a:endParaRPr sz="2400" b="1">
              <a:solidFill>
                <a:schemeClr val="dk1"/>
              </a:solidFill>
              <a:highlight>
                <a:schemeClr val="lt1"/>
              </a:highlight>
              <a:latin typeface="Roboto"/>
              <a:ea typeface="Roboto"/>
              <a:cs typeface="Roboto"/>
              <a:sym typeface="Roboto"/>
            </a:endParaRPr>
          </a:p>
          <a:p>
            <a:pPr marL="0" lvl="0" indent="457200" algn="just" rtl="0">
              <a:spcBef>
                <a:spcPts val="1200"/>
              </a:spcBef>
              <a:spcAft>
                <a:spcPts val="1200"/>
              </a:spcAft>
              <a:buNone/>
            </a:pPr>
            <a:r>
              <a:rPr lang="es-419" sz="2400" b="1">
                <a:solidFill>
                  <a:schemeClr val="dk1"/>
                </a:solidFill>
                <a:highlight>
                  <a:schemeClr val="lt1"/>
                </a:highlight>
                <a:latin typeface="Roboto"/>
                <a:ea typeface="Roboto"/>
                <a:cs typeface="Roboto"/>
                <a:sym typeface="Roboto"/>
              </a:rPr>
              <a:t>-Análisis</a:t>
            </a:r>
            <a:r>
              <a:rPr lang="es-419" sz="2400">
                <a:solidFill>
                  <a:schemeClr val="dk1"/>
                </a:solidFill>
                <a:highlight>
                  <a:schemeClr val="lt1"/>
                </a:highlight>
                <a:latin typeface="Roboto"/>
                <a:ea typeface="Roboto"/>
                <a:cs typeface="Roboto"/>
                <a:sym typeface="Roboto"/>
              </a:rPr>
              <a:t>. </a:t>
            </a:r>
            <a:endParaRPr sz="2400">
              <a:solidFill>
                <a:schemeClr val="dk1"/>
              </a:solidFill>
              <a:highlight>
                <a:schemeClr val="lt1"/>
              </a:highlight>
            </a:endParaRPr>
          </a:p>
        </p:txBody>
      </p:sp>
      <p:pic>
        <p:nvPicPr>
          <p:cNvPr id="88" name="Google Shape;88;p17"/>
          <p:cNvPicPr preferRelativeResize="0"/>
          <p:nvPr/>
        </p:nvPicPr>
        <p:blipFill>
          <a:blip r:embed="rId3">
            <a:alphaModFix/>
          </a:blip>
          <a:stretch>
            <a:fillRect/>
          </a:stretch>
        </p:blipFill>
        <p:spPr>
          <a:xfrm>
            <a:off x="4292175" y="1880927"/>
            <a:ext cx="4128750" cy="2167600"/>
          </a:xfrm>
          <a:prstGeom prst="rect">
            <a:avLst/>
          </a:prstGeom>
          <a:noFill/>
          <a:ln>
            <a:noFill/>
          </a:ln>
        </p:spPr>
      </p:pic>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6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3500">
                <a:highlight>
                  <a:schemeClr val="lt1"/>
                </a:highlight>
                <a:latin typeface="Arial"/>
                <a:ea typeface="Arial"/>
                <a:cs typeface="Arial"/>
                <a:sym typeface="Arial"/>
              </a:rPr>
              <a:t>Desarrollo</a:t>
            </a:r>
            <a:endParaRPr sz="350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94" name="Google Shape;94;p18"/>
          <p:cNvSpPr txBox="1">
            <a:spLocks noGrp="1"/>
          </p:cNvSpPr>
          <p:nvPr>
            <p:ph type="body" idx="1"/>
          </p:nvPr>
        </p:nvSpPr>
        <p:spPr>
          <a:xfrm>
            <a:off x="311700" y="1277050"/>
            <a:ext cx="8520600" cy="329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2400">
                <a:solidFill>
                  <a:schemeClr val="dk1"/>
                </a:solidFill>
                <a:latin typeface="Roboto"/>
                <a:ea typeface="Roboto"/>
                <a:cs typeface="Roboto"/>
                <a:sym typeface="Roboto"/>
              </a:rPr>
              <a:t>Ofrece las herramientas necesarias para programar apps de alta calidad </a:t>
            </a:r>
            <a:endParaRPr sz="2400">
              <a:solidFill>
                <a:schemeClr val="dk1"/>
              </a:solidFill>
              <a:latin typeface="Roboto"/>
              <a:ea typeface="Roboto"/>
              <a:cs typeface="Roboto"/>
              <a:sym typeface="Roboto"/>
            </a:endParaRPr>
          </a:p>
          <a:p>
            <a:pPr marL="0" lvl="0" indent="0" algn="l" rtl="0">
              <a:spcBef>
                <a:spcPts val="1200"/>
              </a:spcBef>
              <a:spcAft>
                <a:spcPts val="1200"/>
              </a:spcAft>
              <a:buNone/>
            </a:pPr>
            <a:endParaRPr/>
          </a:p>
        </p:txBody>
      </p:sp>
      <p:pic>
        <p:nvPicPr>
          <p:cNvPr id="95" name="Google Shape;95;p18"/>
          <p:cNvPicPr preferRelativeResize="0"/>
          <p:nvPr/>
        </p:nvPicPr>
        <p:blipFill>
          <a:blip r:embed="rId3">
            <a:alphaModFix/>
          </a:blip>
          <a:stretch>
            <a:fillRect/>
          </a:stretch>
        </p:blipFill>
        <p:spPr>
          <a:xfrm>
            <a:off x="489025" y="2416575"/>
            <a:ext cx="8025276" cy="1935375"/>
          </a:xfrm>
          <a:prstGeom prst="rect">
            <a:avLst/>
          </a:prstGeom>
          <a:noFill/>
          <a:ln>
            <a:noFill/>
          </a:ln>
        </p:spPr>
      </p:pic>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Cloud Firestore</a:t>
            </a:r>
            <a:endParaRPr/>
          </a:p>
        </p:txBody>
      </p:sp>
      <p:sp>
        <p:nvSpPr>
          <p:cNvPr id="101" name="Google Shape;101;p19"/>
          <p:cNvSpPr txBox="1">
            <a:spLocks noGrp="1"/>
          </p:cNvSpPr>
          <p:nvPr>
            <p:ph type="body" idx="1"/>
          </p:nvPr>
        </p:nvSpPr>
        <p:spPr>
          <a:xfrm>
            <a:off x="311700" y="1152475"/>
            <a:ext cx="8520600" cy="37872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419" sz="2000">
                <a:solidFill>
                  <a:schemeClr val="dk1"/>
                </a:solidFill>
                <a:latin typeface="Roboto"/>
                <a:ea typeface="Roboto"/>
                <a:cs typeface="Roboto"/>
                <a:sym typeface="Roboto"/>
              </a:rPr>
              <a:t>Base de datos NoSQL flexible, escalable y en la nube, con el propósito de almacenar y sincronizar datos en tiempo real, con la ventaja de almacenar los datos aunque no exista conexión a internet</a:t>
            </a:r>
            <a:endParaRPr sz="2000">
              <a:solidFill>
                <a:schemeClr val="dk1"/>
              </a:solidFill>
              <a:latin typeface="Roboto"/>
              <a:ea typeface="Roboto"/>
              <a:cs typeface="Roboto"/>
              <a:sym typeface="Roboto"/>
            </a:endParaRPr>
          </a:p>
        </p:txBody>
      </p:sp>
      <p:pic>
        <p:nvPicPr>
          <p:cNvPr id="102" name="Google Shape;102;p19"/>
          <p:cNvPicPr preferRelativeResize="0"/>
          <p:nvPr/>
        </p:nvPicPr>
        <p:blipFill>
          <a:blip r:embed="rId3">
            <a:alphaModFix/>
          </a:blip>
          <a:stretch>
            <a:fillRect/>
          </a:stretch>
        </p:blipFill>
        <p:spPr>
          <a:xfrm>
            <a:off x="3218213" y="2396488"/>
            <a:ext cx="3362325" cy="2543175"/>
          </a:xfrm>
          <a:prstGeom prst="rect">
            <a:avLst/>
          </a:prstGeom>
          <a:noFill/>
          <a:ln>
            <a:noFill/>
          </a:ln>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77675" y="290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Kit de AA</a:t>
            </a:r>
            <a:endParaRPr/>
          </a:p>
        </p:txBody>
      </p:sp>
      <p:sp>
        <p:nvSpPr>
          <p:cNvPr id="108" name="Google Shape;108;p20"/>
          <p:cNvSpPr txBox="1">
            <a:spLocks noGrp="1"/>
          </p:cNvSpPr>
          <p:nvPr>
            <p:ph type="body" idx="1"/>
          </p:nvPr>
        </p:nvSpPr>
        <p:spPr>
          <a:xfrm>
            <a:off x="311700" y="863550"/>
            <a:ext cx="8520600" cy="4208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419" sz="2000">
                <a:solidFill>
                  <a:schemeClr val="dk1"/>
                </a:solidFill>
                <a:latin typeface="Roboto"/>
                <a:ea typeface="Roboto"/>
                <a:cs typeface="Roboto"/>
                <a:sym typeface="Roboto"/>
              </a:rPr>
              <a:t>SDK móvil que usa la experiencia de Google en el aprendizaje automático para las apps de iOS y Android, como reconocimiento de texto, detección de rostro, escaneo de códigos de barras, identificación de texto, esto con el uso de API.  (Aunque puede llegar a ser incompatible por los cambios en la API)</a:t>
            </a:r>
            <a:endParaRPr sz="2000">
              <a:solidFill>
                <a:schemeClr val="dk1"/>
              </a:solidFill>
              <a:latin typeface="Roboto"/>
              <a:ea typeface="Roboto"/>
              <a:cs typeface="Roboto"/>
              <a:sym typeface="Roboto"/>
            </a:endParaRPr>
          </a:p>
        </p:txBody>
      </p:sp>
      <p:pic>
        <p:nvPicPr>
          <p:cNvPr id="109" name="Google Shape;109;p20"/>
          <p:cNvPicPr preferRelativeResize="0"/>
          <p:nvPr/>
        </p:nvPicPr>
        <p:blipFill>
          <a:blip r:embed="rId3">
            <a:alphaModFix/>
          </a:blip>
          <a:stretch>
            <a:fillRect/>
          </a:stretch>
        </p:blipFill>
        <p:spPr>
          <a:xfrm>
            <a:off x="2667600" y="2447924"/>
            <a:ext cx="3115775" cy="2519325"/>
          </a:xfrm>
          <a:prstGeom prst="rect">
            <a:avLst/>
          </a:prstGeom>
          <a:noFill/>
          <a:ln>
            <a:noFill/>
          </a:ln>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Cloud Functions</a:t>
            </a:r>
            <a:endParaRPr/>
          </a:p>
        </p:txBody>
      </p:sp>
      <p:sp>
        <p:nvSpPr>
          <p:cNvPr id="115" name="Google Shape;11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s-419" sz="2200">
                <a:solidFill>
                  <a:schemeClr val="dk1"/>
                </a:solidFill>
                <a:latin typeface="Roboto"/>
                <a:ea typeface="Roboto"/>
                <a:cs typeface="Roboto"/>
                <a:sym typeface="Roboto"/>
              </a:rPr>
              <a:t>Framework sin servidores que permite ejecutar de forma automática el código backend. </a:t>
            </a:r>
            <a:endParaRPr sz="2200">
              <a:solidFill>
                <a:schemeClr val="dk1"/>
              </a:solidFill>
              <a:latin typeface="Roboto"/>
              <a:ea typeface="Roboto"/>
              <a:cs typeface="Roboto"/>
              <a:sym typeface="Roboto"/>
            </a:endParaRPr>
          </a:p>
        </p:txBody>
      </p:sp>
      <p:pic>
        <p:nvPicPr>
          <p:cNvPr id="116" name="Google Shape;116;p21"/>
          <p:cNvPicPr preferRelativeResize="0"/>
          <p:nvPr/>
        </p:nvPicPr>
        <p:blipFill>
          <a:blip r:embed="rId3">
            <a:alphaModFix/>
          </a:blip>
          <a:stretch>
            <a:fillRect/>
          </a:stretch>
        </p:blipFill>
        <p:spPr>
          <a:xfrm>
            <a:off x="1807700" y="2057075"/>
            <a:ext cx="5665249" cy="2572600"/>
          </a:xfrm>
          <a:prstGeom prst="rect">
            <a:avLst/>
          </a:prstGeom>
          <a:noFill/>
          <a:ln>
            <a:noFill/>
          </a:ln>
        </p:spPr>
      </p:pic>
    </p:spTree>
  </p:cSld>
  <p:clrMapOvr>
    <a:masterClrMapping/>
  </p:clrMapOvr>
  <p:transition spd="slow">
    <p:cover/>
  </p:transition>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798</Words>
  <Application>Microsoft Office PowerPoint</Application>
  <PresentationFormat>Presentación en pantalla (16:9)</PresentationFormat>
  <Paragraphs>76</Paragraphs>
  <Slides>40</Slides>
  <Notes>39</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40</vt:i4>
      </vt:variant>
    </vt:vector>
  </HeadingPairs>
  <TitlesOfParts>
    <vt:vector size="46" baseType="lpstr">
      <vt:lpstr>Average</vt:lpstr>
      <vt:lpstr>Oswald</vt:lpstr>
      <vt:lpstr>Comfortaa</vt:lpstr>
      <vt:lpstr>Roboto</vt:lpstr>
      <vt:lpstr>Arial</vt:lpstr>
      <vt:lpstr>Slate</vt:lpstr>
      <vt:lpstr>Presentación de PowerPoint</vt:lpstr>
      <vt:lpstr>¿Qué es Firebase? </vt:lpstr>
      <vt:lpstr>Un poco de historia… </vt:lpstr>
      <vt:lpstr>¿Para qué sirve Firebase? </vt:lpstr>
      <vt:lpstr>Presentación de PowerPoint</vt:lpstr>
      <vt:lpstr>Desarrollo </vt:lpstr>
      <vt:lpstr>Cloud Firestore</vt:lpstr>
      <vt:lpstr>Kit de AA</vt:lpstr>
      <vt:lpstr>Cloud Functions</vt:lpstr>
      <vt:lpstr>Crash Reporting</vt:lpstr>
      <vt:lpstr>Autenticación </vt:lpstr>
      <vt:lpstr>Hosting</vt:lpstr>
      <vt:lpstr>Cloud Storage</vt:lpstr>
      <vt:lpstr>Realtime Database</vt:lpstr>
      <vt:lpstr>Crecimiento</vt:lpstr>
      <vt:lpstr>Monetización</vt:lpstr>
      <vt:lpstr>Analitica</vt:lpstr>
      <vt:lpstr>¿Es gratuito?</vt:lpstr>
      <vt:lpstr>¿Cómo crear un proyecto?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Instalación  </vt:lpstr>
      <vt:lpstr>Ejemplo: Autenticación </vt:lpstr>
      <vt:lpstr>Autenticación con GOOGLE </vt:lpstr>
      <vt:lpstr>Presentación de PowerPoint</vt:lpstr>
      <vt:lpstr>Cursos </vt:lpstr>
      <vt:lpstr>Presentación de PowerPoint</vt:lpstr>
      <vt:lpstr>Presentación de PowerPoint</vt:lpstr>
      <vt:lpstr>Presentación de PowerPoint</vt:lpstr>
      <vt:lpstr>Presentación de PowerPoint</vt:lpstr>
      <vt:lpstr>¿Mis datos están seguros?</vt:lpstr>
      <vt:lpstr>¡Gracias por su atención!</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JESSICA DAYANA BUSTAMANTE VALDEZ</cp:lastModifiedBy>
  <cp:revision>2</cp:revision>
  <dcterms:modified xsi:type="dcterms:W3CDTF">2022-04-07T05:29:50Z</dcterms:modified>
</cp:coreProperties>
</file>